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4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5143500" type="screen16x9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21" d="100"/>
          <a:sy n="121" d="100"/>
        </p:scale>
        <p:origin x="2382" y="-4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234972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>
            <a:off x="381000" y="3042000"/>
            <a:ext cx="2835275" cy="602456"/>
          </a:xfrm>
          <a:custGeom>
            <a:avLst/>
            <a:gdLst/>
            <a:ahLst/>
            <a:cxnLst/>
            <a:rect l="0" t="0" r="0" b="0"/>
            <a:pathLst>
              <a:path w="3572" h="1012" extrusionOk="0">
                <a:moveTo>
                  <a:pt x="1427" y="303"/>
                </a:moveTo>
                <a:lnTo>
                  <a:pt x="1427" y="303"/>
                </a:lnTo>
                <a:lnTo>
                  <a:pt x="1427" y="0"/>
                </a:lnTo>
                <a:lnTo>
                  <a:pt x="0" y="0"/>
                </a:lnTo>
                <a:lnTo>
                  <a:pt x="0" y="594"/>
                </a:lnTo>
                <a:lnTo>
                  <a:pt x="0" y="594"/>
                </a:lnTo>
                <a:lnTo>
                  <a:pt x="0" y="615"/>
                </a:lnTo>
                <a:lnTo>
                  <a:pt x="1" y="636"/>
                </a:lnTo>
                <a:lnTo>
                  <a:pt x="5" y="658"/>
                </a:lnTo>
                <a:lnTo>
                  <a:pt x="10" y="679"/>
                </a:lnTo>
                <a:lnTo>
                  <a:pt x="16" y="698"/>
                </a:lnTo>
                <a:lnTo>
                  <a:pt x="23" y="718"/>
                </a:lnTo>
                <a:lnTo>
                  <a:pt x="31" y="738"/>
                </a:lnTo>
                <a:lnTo>
                  <a:pt x="39" y="757"/>
                </a:lnTo>
                <a:lnTo>
                  <a:pt x="49" y="775"/>
                </a:lnTo>
                <a:lnTo>
                  <a:pt x="60" y="793"/>
                </a:lnTo>
                <a:lnTo>
                  <a:pt x="73" y="811"/>
                </a:lnTo>
                <a:lnTo>
                  <a:pt x="86" y="827"/>
                </a:lnTo>
                <a:lnTo>
                  <a:pt x="99" y="844"/>
                </a:lnTo>
                <a:lnTo>
                  <a:pt x="114" y="860"/>
                </a:lnTo>
                <a:lnTo>
                  <a:pt x="130" y="875"/>
                </a:lnTo>
                <a:lnTo>
                  <a:pt x="147" y="889"/>
                </a:lnTo>
                <a:lnTo>
                  <a:pt x="165" y="902"/>
                </a:lnTo>
                <a:lnTo>
                  <a:pt x="183" y="917"/>
                </a:lnTo>
                <a:lnTo>
                  <a:pt x="202" y="929"/>
                </a:lnTo>
                <a:lnTo>
                  <a:pt x="222" y="940"/>
                </a:lnTo>
                <a:lnTo>
                  <a:pt x="243" y="951"/>
                </a:lnTo>
                <a:lnTo>
                  <a:pt x="264" y="961"/>
                </a:lnTo>
                <a:lnTo>
                  <a:pt x="285" y="971"/>
                </a:lnTo>
                <a:lnTo>
                  <a:pt x="308" y="979"/>
                </a:lnTo>
                <a:lnTo>
                  <a:pt x="331" y="986"/>
                </a:lnTo>
                <a:lnTo>
                  <a:pt x="354" y="992"/>
                </a:lnTo>
                <a:lnTo>
                  <a:pt x="378" y="999"/>
                </a:lnTo>
                <a:lnTo>
                  <a:pt x="403" y="1004"/>
                </a:lnTo>
                <a:lnTo>
                  <a:pt x="427" y="1007"/>
                </a:lnTo>
                <a:lnTo>
                  <a:pt x="454" y="1010"/>
                </a:lnTo>
                <a:lnTo>
                  <a:pt x="478" y="1012"/>
                </a:lnTo>
                <a:lnTo>
                  <a:pt x="504" y="1012"/>
                </a:lnTo>
                <a:lnTo>
                  <a:pt x="3572" y="1012"/>
                </a:lnTo>
                <a:lnTo>
                  <a:pt x="3572" y="760"/>
                </a:lnTo>
                <a:lnTo>
                  <a:pt x="1882" y="760"/>
                </a:lnTo>
                <a:lnTo>
                  <a:pt x="1882" y="760"/>
                </a:lnTo>
                <a:lnTo>
                  <a:pt x="1859" y="759"/>
                </a:lnTo>
                <a:lnTo>
                  <a:pt x="1836" y="757"/>
                </a:lnTo>
                <a:lnTo>
                  <a:pt x="1814" y="754"/>
                </a:lnTo>
                <a:lnTo>
                  <a:pt x="1791" y="751"/>
                </a:lnTo>
                <a:lnTo>
                  <a:pt x="1768" y="746"/>
                </a:lnTo>
                <a:lnTo>
                  <a:pt x="1747" y="739"/>
                </a:lnTo>
                <a:lnTo>
                  <a:pt x="1725" y="733"/>
                </a:lnTo>
                <a:lnTo>
                  <a:pt x="1704" y="724"/>
                </a:lnTo>
                <a:lnTo>
                  <a:pt x="1685" y="715"/>
                </a:lnTo>
                <a:lnTo>
                  <a:pt x="1665" y="705"/>
                </a:lnTo>
                <a:lnTo>
                  <a:pt x="1645" y="693"/>
                </a:lnTo>
                <a:lnTo>
                  <a:pt x="1627" y="682"/>
                </a:lnTo>
                <a:lnTo>
                  <a:pt x="1609" y="669"/>
                </a:lnTo>
                <a:lnTo>
                  <a:pt x="1592" y="656"/>
                </a:lnTo>
                <a:lnTo>
                  <a:pt x="1575" y="641"/>
                </a:lnTo>
                <a:lnTo>
                  <a:pt x="1560" y="627"/>
                </a:lnTo>
                <a:lnTo>
                  <a:pt x="1544" y="610"/>
                </a:lnTo>
                <a:lnTo>
                  <a:pt x="1529" y="594"/>
                </a:lnTo>
                <a:lnTo>
                  <a:pt x="1516" y="576"/>
                </a:lnTo>
                <a:lnTo>
                  <a:pt x="1503" y="558"/>
                </a:lnTo>
                <a:lnTo>
                  <a:pt x="1492" y="540"/>
                </a:lnTo>
                <a:lnTo>
                  <a:pt x="1480" y="520"/>
                </a:lnTo>
                <a:lnTo>
                  <a:pt x="1471" y="501"/>
                </a:lnTo>
                <a:lnTo>
                  <a:pt x="1463" y="481"/>
                </a:lnTo>
                <a:lnTo>
                  <a:pt x="1454" y="460"/>
                </a:lnTo>
                <a:lnTo>
                  <a:pt x="1446" y="439"/>
                </a:lnTo>
                <a:lnTo>
                  <a:pt x="1440" y="418"/>
                </a:lnTo>
                <a:lnTo>
                  <a:pt x="1435" y="395"/>
                </a:lnTo>
                <a:lnTo>
                  <a:pt x="1432" y="372"/>
                </a:lnTo>
                <a:lnTo>
                  <a:pt x="1428" y="349"/>
                </a:lnTo>
                <a:lnTo>
                  <a:pt x="1427" y="326"/>
                </a:lnTo>
                <a:lnTo>
                  <a:pt x="1427" y="303"/>
                </a:lnTo>
                <a:lnTo>
                  <a:pt x="1427" y="30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0" name="Shape 10"/>
          <p:cNvSpPr/>
          <p:nvPr/>
        </p:nvSpPr>
        <p:spPr>
          <a:xfrm>
            <a:off x="6781800" y="3494438"/>
            <a:ext cx="1903412" cy="552450"/>
          </a:xfrm>
          <a:custGeom>
            <a:avLst/>
            <a:gdLst/>
            <a:ahLst/>
            <a:cxnLst/>
            <a:rect l="0" t="0" r="0" b="0"/>
            <a:pathLst>
              <a:path w="2398" h="927" extrusionOk="0">
                <a:moveTo>
                  <a:pt x="971" y="708"/>
                </a:moveTo>
                <a:lnTo>
                  <a:pt x="971" y="708"/>
                </a:lnTo>
                <a:lnTo>
                  <a:pt x="971" y="927"/>
                </a:lnTo>
                <a:lnTo>
                  <a:pt x="2398" y="927"/>
                </a:lnTo>
                <a:lnTo>
                  <a:pt x="2398" y="418"/>
                </a:lnTo>
                <a:lnTo>
                  <a:pt x="2398" y="418"/>
                </a:lnTo>
                <a:lnTo>
                  <a:pt x="2398" y="395"/>
                </a:lnTo>
                <a:lnTo>
                  <a:pt x="2395" y="374"/>
                </a:lnTo>
                <a:lnTo>
                  <a:pt x="2392" y="354"/>
                </a:lnTo>
                <a:lnTo>
                  <a:pt x="2389" y="333"/>
                </a:lnTo>
                <a:lnTo>
                  <a:pt x="2382" y="313"/>
                </a:lnTo>
                <a:lnTo>
                  <a:pt x="2375" y="294"/>
                </a:lnTo>
                <a:lnTo>
                  <a:pt x="2367" y="274"/>
                </a:lnTo>
                <a:lnTo>
                  <a:pt x="2359" y="254"/>
                </a:lnTo>
                <a:lnTo>
                  <a:pt x="2348" y="236"/>
                </a:lnTo>
                <a:lnTo>
                  <a:pt x="2338" y="219"/>
                </a:lnTo>
                <a:lnTo>
                  <a:pt x="2325" y="201"/>
                </a:lnTo>
                <a:lnTo>
                  <a:pt x="2312" y="184"/>
                </a:lnTo>
                <a:lnTo>
                  <a:pt x="2299" y="168"/>
                </a:lnTo>
                <a:lnTo>
                  <a:pt x="2282" y="152"/>
                </a:lnTo>
                <a:lnTo>
                  <a:pt x="2268" y="137"/>
                </a:lnTo>
                <a:lnTo>
                  <a:pt x="2250" y="122"/>
                </a:lnTo>
                <a:lnTo>
                  <a:pt x="2233" y="108"/>
                </a:lnTo>
                <a:lnTo>
                  <a:pt x="2214" y="94"/>
                </a:lnTo>
                <a:lnTo>
                  <a:pt x="2196" y="83"/>
                </a:lnTo>
                <a:lnTo>
                  <a:pt x="2176" y="70"/>
                </a:lnTo>
                <a:lnTo>
                  <a:pt x="2155" y="60"/>
                </a:lnTo>
                <a:lnTo>
                  <a:pt x="2134" y="50"/>
                </a:lnTo>
                <a:lnTo>
                  <a:pt x="2113" y="41"/>
                </a:lnTo>
                <a:lnTo>
                  <a:pt x="2090" y="32"/>
                </a:lnTo>
                <a:lnTo>
                  <a:pt x="2067" y="24"/>
                </a:lnTo>
                <a:lnTo>
                  <a:pt x="2044" y="18"/>
                </a:lnTo>
                <a:lnTo>
                  <a:pt x="2020" y="13"/>
                </a:lnTo>
                <a:lnTo>
                  <a:pt x="1995" y="8"/>
                </a:lnTo>
                <a:lnTo>
                  <a:pt x="1971" y="5"/>
                </a:lnTo>
                <a:lnTo>
                  <a:pt x="1944" y="1"/>
                </a:lnTo>
                <a:lnTo>
                  <a:pt x="1920" y="0"/>
                </a:lnTo>
                <a:lnTo>
                  <a:pt x="1894" y="0"/>
                </a:lnTo>
                <a:lnTo>
                  <a:pt x="0" y="0"/>
                </a:lnTo>
                <a:lnTo>
                  <a:pt x="0" y="251"/>
                </a:lnTo>
                <a:lnTo>
                  <a:pt x="514" y="251"/>
                </a:lnTo>
                <a:lnTo>
                  <a:pt x="514" y="251"/>
                </a:lnTo>
                <a:lnTo>
                  <a:pt x="539" y="251"/>
                </a:lnTo>
                <a:lnTo>
                  <a:pt x="562" y="254"/>
                </a:lnTo>
                <a:lnTo>
                  <a:pt x="585" y="256"/>
                </a:lnTo>
                <a:lnTo>
                  <a:pt x="607" y="261"/>
                </a:lnTo>
                <a:lnTo>
                  <a:pt x="629" y="266"/>
                </a:lnTo>
                <a:lnTo>
                  <a:pt x="651" y="272"/>
                </a:lnTo>
                <a:lnTo>
                  <a:pt x="673" y="279"/>
                </a:lnTo>
                <a:lnTo>
                  <a:pt x="692" y="287"/>
                </a:lnTo>
                <a:lnTo>
                  <a:pt x="713" y="297"/>
                </a:lnTo>
                <a:lnTo>
                  <a:pt x="733" y="307"/>
                </a:lnTo>
                <a:lnTo>
                  <a:pt x="753" y="318"/>
                </a:lnTo>
                <a:lnTo>
                  <a:pt x="771" y="330"/>
                </a:lnTo>
                <a:lnTo>
                  <a:pt x="789" y="343"/>
                </a:lnTo>
                <a:lnTo>
                  <a:pt x="805" y="356"/>
                </a:lnTo>
                <a:lnTo>
                  <a:pt x="823" y="370"/>
                </a:lnTo>
                <a:lnTo>
                  <a:pt x="838" y="385"/>
                </a:lnTo>
                <a:lnTo>
                  <a:pt x="854" y="401"/>
                </a:lnTo>
                <a:lnTo>
                  <a:pt x="867" y="418"/>
                </a:lnTo>
                <a:lnTo>
                  <a:pt x="882" y="434"/>
                </a:lnTo>
                <a:lnTo>
                  <a:pt x="893" y="452"/>
                </a:lnTo>
                <a:lnTo>
                  <a:pt x="906" y="472"/>
                </a:lnTo>
                <a:lnTo>
                  <a:pt x="918" y="491"/>
                </a:lnTo>
                <a:lnTo>
                  <a:pt x="927" y="511"/>
                </a:lnTo>
                <a:lnTo>
                  <a:pt x="936" y="530"/>
                </a:lnTo>
                <a:lnTo>
                  <a:pt x="944" y="552"/>
                </a:lnTo>
                <a:lnTo>
                  <a:pt x="952" y="573"/>
                </a:lnTo>
                <a:lnTo>
                  <a:pt x="957" y="594"/>
                </a:lnTo>
                <a:lnTo>
                  <a:pt x="963" y="617"/>
                </a:lnTo>
                <a:lnTo>
                  <a:pt x="967" y="638"/>
                </a:lnTo>
                <a:lnTo>
                  <a:pt x="970" y="661"/>
                </a:lnTo>
                <a:lnTo>
                  <a:pt x="971" y="685"/>
                </a:lnTo>
                <a:lnTo>
                  <a:pt x="971" y="708"/>
                </a:lnTo>
                <a:lnTo>
                  <a:pt x="971" y="70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Shape 11"/>
          <p:cNvSpPr/>
          <p:nvPr/>
        </p:nvSpPr>
        <p:spPr>
          <a:xfrm>
            <a:off x="381000" y="0"/>
            <a:ext cx="1136699" cy="29717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" name="Shape 12"/>
          <p:cNvSpPr/>
          <p:nvPr/>
        </p:nvSpPr>
        <p:spPr>
          <a:xfrm>
            <a:off x="3268663" y="3494438"/>
            <a:ext cx="1700099" cy="15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" name="Shape 13"/>
          <p:cNvSpPr/>
          <p:nvPr/>
        </p:nvSpPr>
        <p:spPr>
          <a:xfrm>
            <a:off x="5021262" y="3494438"/>
            <a:ext cx="1684199" cy="15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4" name="Shape 14"/>
          <p:cNvSpPr/>
          <p:nvPr/>
        </p:nvSpPr>
        <p:spPr>
          <a:xfrm>
            <a:off x="7546975" y="4087369"/>
            <a:ext cx="1139824" cy="1057275"/>
          </a:xfrm>
          <a:custGeom>
            <a:avLst/>
            <a:gdLst/>
            <a:ahLst/>
            <a:cxnLst/>
            <a:rect l="0" t="0" r="0" b="0"/>
            <a:pathLst>
              <a:path w="1437" h="1776" extrusionOk="0">
                <a:moveTo>
                  <a:pt x="1435" y="1776"/>
                </a:moveTo>
                <a:lnTo>
                  <a:pt x="0" y="1776"/>
                </a:lnTo>
                <a:lnTo>
                  <a:pt x="2" y="0"/>
                </a:lnTo>
                <a:lnTo>
                  <a:pt x="1437" y="0"/>
                </a:lnTo>
                <a:lnTo>
                  <a:pt x="1435" y="1776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ctrTitle"/>
          </p:nvPr>
        </p:nvSpPr>
        <p:spPr>
          <a:xfrm>
            <a:off x="2220060" y="2187175"/>
            <a:ext cx="4710000" cy="12380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>
              <a:spcBef>
                <a:spcPts val="0"/>
              </a:spcBef>
              <a:buSzPct val="100000"/>
              <a:defRPr sz="4800"/>
            </a:lvl1pPr>
            <a:lvl2pPr algn="ctr">
              <a:spcBef>
                <a:spcPts val="0"/>
              </a:spcBef>
              <a:buSzPct val="100000"/>
              <a:defRPr sz="4800"/>
            </a:lvl2pPr>
            <a:lvl3pPr algn="ctr">
              <a:spcBef>
                <a:spcPts val="0"/>
              </a:spcBef>
              <a:buSzPct val="100000"/>
              <a:defRPr sz="4800"/>
            </a:lvl3pPr>
            <a:lvl4pPr algn="ctr">
              <a:spcBef>
                <a:spcPts val="0"/>
              </a:spcBef>
              <a:buSzPct val="100000"/>
              <a:defRPr sz="4800"/>
            </a:lvl4pPr>
            <a:lvl5pPr algn="ctr">
              <a:spcBef>
                <a:spcPts val="0"/>
              </a:spcBef>
              <a:buSzPct val="100000"/>
              <a:defRPr sz="4800"/>
            </a:lvl5pPr>
            <a:lvl6pPr algn="ctr">
              <a:spcBef>
                <a:spcPts val="0"/>
              </a:spcBef>
              <a:buSzPct val="100000"/>
              <a:defRPr sz="4800"/>
            </a:lvl6pPr>
            <a:lvl7pPr algn="ctr">
              <a:spcBef>
                <a:spcPts val="0"/>
              </a:spcBef>
              <a:buSzPct val="100000"/>
              <a:defRPr sz="4800"/>
            </a:lvl7pPr>
            <a:lvl8pPr algn="ctr">
              <a:spcBef>
                <a:spcPts val="0"/>
              </a:spcBef>
              <a:buSzPct val="100000"/>
              <a:defRPr sz="4800"/>
            </a:lvl8pPr>
            <a:lvl9pPr algn="ctr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ubTitle" idx="1"/>
          </p:nvPr>
        </p:nvSpPr>
        <p:spPr>
          <a:xfrm>
            <a:off x="2220060" y="3731180"/>
            <a:ext cx="4710000" cy="6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spcBef>
                <a:spcPts val="0"/>
              </a:spcBef>
              <a:buSzPct val="100000"/>
              <a:buNone/>
              <a:defRPr sz="2400"/>
            </a:lvl1pPr>
            <a:lvl2pPr algn="ctr">
              <a:spcBef>
                <a:spcPts val="0"/>
              </a:spcBef>
              <a:buNone/>
              <a:defRPr/>
            </a:lvl2pPr>
            <a:lvl3pPr algn="ctr">
              <a:spcBef>
                <a:spcPts val="0"/>
              </a:spcBef>
              <a:buNone/>
              <a:defRPr/>
            </a:lvl3pPr>
            <a:lvl4pPr algn="ctr">
              <a:spcBef>
                <a:spcPts val="0"/>
              </a:spcBef>
              <a:buSzPct val="100000"/>
              <a:buNone/>
              <a:defRPr sz="2400"/>
            </a:lvl4pPr>
            <a:lvl5pPr algn="ctr">
              <a:spcBef>
                <a:spcPts val="0"/>
              </a:spcBef>
              <a:buSzPct val="100000"/>
              <a:buNone/>
              <a:defRPr sz="2400"/>
            </a:lvl5pPr>
            <a:lvl6pPr algn="ctr">
              <a:spcBef>
                <a:spcPts val="0"/>
              </a:spcBef>
              <a:buSzPct val="100000"/>
              <a:buNone/>
              <a:defRPr sz="2400"/>
            </a:lvl6pPr>
            <a:lvl7pPr algn="ctr">
              <a:spcBef>
                <a:spcPts val="0"/>
              </a:spcBef>
              <a:buSzPct val="100000"/>
              <a:buNone/>
              <a:defRPr sz="2400"/>
            </a:lvl7pPr>
            <a:lvl8pPr algn="ctr">
              <a:spcBef>
                <a:spcPts val="0"/>
              </a:spcBef>
              <a:buSzPct val="100000"/>
              <a:buNone/>
              <a:defRPr sz="2400"/>
            </a:lvl8pPr>
            <a:lvl9pPr algn="ctr">
              <a:spcBef>
                <a:spcPts val="0"/>
              </a:spcBef>
              <a:buSzPct val="100000"/>
              <a:buNone/>
              <a:defRPr sz="24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ldNum" idx="12"/>
          </p:nvPr>
        </p:nvSpPr>
        <p:spPr>
          <a:xfrm>
            <a:off x="8519999" y="470681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/>
          <p:nvPr/>
        </p:nvSpPr>
        <p:spPr>
          <a:xfrm>
            <a:off x="152401" y="1028700"/>
            <a:ext cx="2208212" cy="2387203"/>
          </a:xfrm>
          <a:custGeom>
            <a:avLst/>
            <a:gdLst/>
            <a:ahLst/>
            <a:cxnLst/>
            <a:rect l="0" t="0" r="0" b="0"/>
            <a:pathLst>
              <a:path w="2782" h="4010" extrusionOk="0">
                <a:moveTo>
                  <a:pt x="635" y="719"/>
                </a:moveTo>
                <a:lnTo>
                  <a:pt x="635" y="719"/>
                </a:lnTo>
                <a:lnTo>
                  <a:pt x="635" y="4010"/>
                </a:lnTo>
                <a:lnTo>
                  <a:pt x="0" y="4010"/>
                </a:lnTo>
                <a:lnTo>
                  <a:pt x="0" y="418"/>
                </a:lnTo>
                <a:lnTo>
                  <a:pt x="0" y="418"/>
                </a:lnTo>
                <a:lnTo>
                  <a:pt x="0" y="397"/>
                </a:lnTo>
                <a:lnTo>
                  <a:pt x="2" y="376"/>
                </a:lnTo>
                <a:lnTo>
                  <a:pt x="5" y="355"/>
                </a:lnTo>
                <a:lnTo>
                  <a:pt x="10" y="333"/>
                </a:lnTo>
                <a:lnTo>
                  <a:pt x="15" y="314"/>
                </a:lnTo>
                <a:lnTo>
                  <a:pt x="21" y="294"/>
                </a:lnTo>
                <a:lnTo>
                  <a:pt x="29" y="275"/>
                </a:lnTo>
                <a:lnTo>
                  <a:pt x="39" y="255"/>
                </a:lnTo>
                <a:lnTo>
                  <a:pt x="49" y="237"/>
                </a:lnTo>
                <a:lnTo>
                  <a:pt x="60" y="219"/>
                </a:lnTo>
                <a:lnTo>
                  <a:pt x="72" y="201"/>
                </a:lnTo>
                <a:lnTo>
                  <a:pt x="85" y="185"/>
                </a:lnTo>
                <a:lnTo>
                  <a:pt x="100" y="169"/>
                </a:lnTo>
                <a:lnTo>
                  <a:pt x="114" y="152"/>
                </a:lnTo>
                <a:lnTo>
                  <a:pt x="131" y="137"/>
                </a:lnTo>
                <a:lnTo>
                  <a:pt x="147" y="123"/>
                </a:lnTo>
                <a:lnTo>
                  <a:pt x="165" y="110"/>
                </a:lnTo>
                <a:lnTo>
                  <a:pt x="183" y="97"/>
                </a:lnTo>
                <a:lnTo>
                  <a:pt x="202" y="84"/>
                </a:lnTo>
                <a:lnTo>
                  <a:pt x="222" y="72"/>
                </a:lnTo>
                <a:lnTo>
                  <a:pt x="242" y="61"/>
                </a:lnTo>
                <a:lnTo>
                  <a:pt x="263" y="51"/>
                </a:lnTo>
                <a:lnTo>
                  <a:pt x="286" y="41"/>
                </a:lnTo>
                <a:lnTo>
                  <a:pt x="307" y="33"/>
                </a:lnTo>
                <a:lnTo>
                  <a:pt x="330" y="26"/>
                </a:lnTo>
                <a:lnTo>
                  <a:pt x="354" y="20"/>
                </a:lnTo>
                <a:lnTo>
                  <a:pt x="379" y="13"/>
                </a:lnTo>
                <a:lnTo>
                  <a:pt x="403" y="9"/>
                </a:lnTo>
                <a:lnTo>
                  <a:pt x="428" y="5"/>
                </a:lnTo>
                <a:lnTo>
                  <a:pt x="452" y="4"/>
                </a:lnTo>
                <a:lnTo>
                  <a:pt x="478" y="2"/>
                </a:lnTo>
                <a:lnTo>
                  <a:pt x="504" y="0"/>
                </a:lnTo>
                <a:lnTo>
                  <a:pt x="2782" y="0"/>
                </a:lnTo>
                <a:lnTo>
                  <a:pt x="2782" y="263"/>
                </a:lnTo>
                <a:lnTo>
                  <a:pt x="1092" y="263"/>
                </a:lnTo>
                <a:lnTo>
                  <a:pt x="1092" y="263"/>
                </a:lnTo>
                <a:lnTo>
                  <a:pt x="1069" y="263"/>
                </a:lnTo>
                <a:lnTo>
                  <a:pt x="1045" y="265"/>
                </a:lnTo>
                <a:lnTo>
                  <a:pt x="1022" y="268"/>
                </a:lnTo>
                <a:lnTo>
                  <a:pt x="1001" y="271"/>
                </a:lnTo>
                <a:lnTo>
                  <a:pt x="978" y="276"/>
                </a:lnTo>
                <a:lnTo>
                  <a:pt x="957" y="283"/>
                </a:lnTo>
                <a:lnTo>
                  <a:pt x="935" y="291"/>
                </a:lnTo>
                <a:lnTo>
                  <a:pt x="914" y="299"/>
                </a:lnTo>
                <a:lnTo>
                  <a:pt x="895" y="307"/>
                </a:lnTo>
                <a:lnTo>
                  <a:pt x="875" y="317"/>
                </a:lnTo>
                <a:lnTo>
                  <a:pt x="855" y="329"/>
                </a:lnTo>
                <a:lnTo>
                  <a:pt x="838" y="340"/>
                </a:lnTo>
                <a:lnTo>
                  <a:pt x="820" y="353"/>
                </a:lnTo>
                <a:lnTo>
                  <a:pt x="802" y="368"/>
                </a:lnTo>
                <a:lnTo>
                  <a:pt x="785" y="381"/>
                </a:lnTo>
                <a:lnTo>
                  <a:pt x="769" y="397"/>
                </a:lnTo>
                <a:lnTo>
                  <a:pt x="754" y="412"/>
                </a:lnTo>
                <a:lnTo>
                  <a:pt x="740" y="428"/>
                </a:lnTo>
                <a:lnTo>
                  <a:pt x="727" y="446"/>
                </a:lnTo>
                <a:lnTo>
                  <a:pt x="713" y="464"/>
                </a:lnTo>
                <a:lnTo>
                  <a:pt x="702" y="482"/>
                </a:lnTo>
                <a:lnTo>
                  <a:pt x="691" y="502"/>
                </a:lnTo>
                <a:lnTo>
                  <a:pt x="681" y="521"/>
                </a:lnTo>
                <a:lnTo>
                  <a:pt x="671" y="542"/>
                </a:lnTo>
                <a:lnTo>
                  <a:pt x="663" y="562"/>
                </a:lnTo>
                <a:lnTo>
                  <a:pt x="656" y="583"/>
                </a:lnTo>
                <a:lnTo>
                  <a:pt x="650" y="606"/>
                </a:lnTo>
                <a:lnTo>
                  <a:pt x="645" y="627"/>
                </a:lnTo>
                <a:lnTo>
                  <a:pt x="640" y="650"/>
                </a:lnTo>
                <a:lnTo>
                  <a:pt x="638" y="673"/>
                </a:lnTo>
                <a:lnTo>
                  <a:pt x="637" y="696"/>
                </a:lnTo>
                <a:lnTo>
                  <a:pt x="635" y="719"/>
                </a:lnTo>
                <a:lnTo>
                  <a:pt x="635" y="719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0" name="Shape 20"/>
          <p:cNvSpPr/>
          <p:nvPr/>
        </p:nvSpPr>
        <p:spPr>
          <a:xfrm>
            <a:off x="152401" y="3481387"/>
            <a:ext cx="498599" cy="166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1" name="Shape 21"/>
          <p:cNvSpPr/>
          <p:nvPr/>
        </p:nvSpPr>
        <p:spPr>
          <a:xfrm>
            <a:off x="2413000" y="1028700"/>
            <a:ext cx="2432099" cy="15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2" name="Shape 22"/>
          <p:cNvSpPr/>
          <p:nvPr/>
        </p:nvSpPr>
        <p:spPr>
          <a:xfrm>
            <a:off x="4911726" y="1028700"/>
            <a:ext cx="1965299" cy="156000"/>
          </a:xfrm>
          <a:prstGeom prst="rect">
            <a:avLst/>
          </a:prstGeom>
          <a:solidFill>
            <a:srgbClr val="E3BC6D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" name="Shape 23"/>
          <p:cNvSpPr/>
          <p:nvPr/>
        </p:nvSpPr>
        <p:spPr>
          <a:xfrm>
            <a:off x="6943725" y="1028700"/>
            <a:ext cx="2200199" cy="15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854948" y="1184672"/>
            <a:ext cx="7831799" cy="37412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854948" y="162403"/>
            <a:ext cx="7831799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8519999" y="470681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/>
          <p:nvPr/>
        </p:nvSpPr>
        <p:spPr>
          <a:xfrm>
            <a:off x="152401" y="1028700"/>
            <a:ext cx="2208212" cy="2387203"/>
          </a:xfrm>
          <a:custGeom>
            <a:avLst/>
            <a:gdLst/>
            <a:ahLst/>
            <a:cxnLst/>
            <a:rect l="0" t="0" r="0" b="0"/>
            <a:pathLst>
              <a:path w="2782" h="4010" extrusionOk="0">
                <a:moveTo>
                  <a:pt x="635" y="719"/>
                </a:moveTo>
                <a:lnTo>
                  <a:pt x="635" y="719"/>
                </a:lnTo>
                <a:lnTo>
                  <a:pt x="635" y="4010"/>
                </a:lnTo>
                <a:lnTo>
                  <a:pt x="0" y="4010"/>
                </a:lnTo>
                <a:lnTo>
                  <a:pt x="0" y="418"/>
                </a:lnTo>
                <a:lnTo>
                  <a:pt x="0" y="418"/>
                </a:lnTo>
                <a:lnTo>
                  <a:pt x="0" y="397"/>
                </a:lnTo>
                <a:lnTo>
                  <a:pt x="2" y="376"/>
                </a:lnTo>
                <a:lnTo>
                  <a:pt x="5" y="355"/>
                </a:lnTo>
                <a:lnTo>
                  <a:pt x="10" y="333"/>
                </a:lnTo>
                <a:lnTo>
                  <a:pt x="15" y="314"/>
                </a:lnTo>
                <a:lnTo>
                  <a:pt x="21" y="294"/>
                </a:lnTo>
                <a:lnTo>
                  <a:pt x="29" y="275"/>
                </a:lnTo>
                <a:lnTo>
                  <a:pt x="39" y="255"/>
                </a:lnTo>
                <a:lnTo>
                  <a:pt x="49" y="237"/>
                </a:lnTo>
                <a:lnTo>
                  <a:pt x="60" y="219"/>
                </a:lnTo>
                <a:lnTo>
                  <a:pt x="72" y="201"/>
                </a:lnTo>
                <a:lnTo>
                  <a:pt x="85" y="185"/>
                </a:lnTo>
                <a:lnTo>
                  <a:pt x="100" y="169"/>
                </a:lnTo>
                <a:lnTo>
                  <a:pt x="114" y="152"/>
                </a:lnTo>
                <a:lnTo>
                  <a:pt x="131" y="137"/>
                </a:lnTo>
                <a:lnTo>
                  <a:pt x="147" y="123"/>
                </a:lnTo>
                <a:lnTo>
                  <a:pt x="165" y="110"/>
                </a:lnTo>
                <a:lnTo>
                  <a:pt x="183" y="97"/>
                </a:lnTo>
                <a:lnTo>
                  <a:pt x="202" y="84"/>
                </a:lnTo>
                <a:lnTo>
                  <a:pt x="222" y="72"/>
                </a:lnTo>
                <a:lnTo>
                  <a:pt x="242" y="61"/>
                </a:lnTo>
                <a:lnTo>
                  <a:pt x="263" y="51"/>
                </a:lnTo>
                <a:lnTo>
                  <a:pt x="286" y="41"/>
                </a:lnTo>
                <a:lnTo>
                  <a:pt x="307" y="33"/>
                </a:lnTo>
                <a:lnTo>
                  <a:pt x="330" y="26"/>
                </a:lnTo>
                <a:lnTo>
                  <a:pt x="354" y="20"/>
                </a:lnTo>
                <a:lnTo>
                  <a:pt x="379" y="13"/>
                </a:lnTo>
                <a:lnTo>
                  <a:pt x="403" y="9"/>
                </a:lnTo>
                <a:lnTo>
                  <a:pt x="428" y="5"/>
                </a:lnTo>
                <a:lnTo>
                  <a:pt x="452" y="4"/>
                </a:lnTo>
                <a:lnTo>
                  <a:pt x="478" y="2"/>
                </a:lnTo>
                <a:lnTo>
                  <a:pt x="504" y="0"/>
                </a:lnTo>
                <a:lnTo>
                  <a:pt x="2782" y="0"/>
                </a:lnTo>
                <a:lnTo>
                  <a:pt x="2782" y="263"/>
                </a:lnTo>
                <a:lnTo>
                  <a:pt x="1092" y="263"/>
                </a:lnTo>
                <a:lnTo>
                  <a:pt x="1092" y="263"/>
                </a:lnTo>
                <a:lnTo>
                  <a:pt x="1069" y="263"/>
                </a:lnTo>
                <a:lnTo>
                  <a:pt x="1045" y="265"/>
                </a:lnTo>
                <a:lnTo>
                  <a:pt x="1022" y="268"/>
                </a:lnTo>
                <a:lnTo>
                  <a:pt x="1001" y="271"/>
                </a:lnTo>
                <a:lnTo>
                  <a:pt x="978" y="276"/>
                </a:lnTo>
                <a:lnTo>
                  <a:pt x="957" y="283"/>
                </a:lnTo>
                <a:lnTo>
                  <a:pt x="935" y="291"/>
                </a:lnTo>
                <a:lnTo>
                  <a:pt x="914" y="299"/>
                </a:lnTo>
                <a:lnTo>
                  <a:pt x="895" y="307"/>
                </a:lnTo>
                <a:lnTo>
                  <a:pt x="875" y="317"/>
                </a:lnTo>
                <a:lnTo>
                  <a:pt x="855" y="329"/>
                </a:lnTo>
                <a:lnTo>
                  <a:pt x="838" y="340"/>
                </a:lnTo>
                <a:lnTo>
                  <a:pt x="820" y="353"/>
                </a:lnTo>
                <a:lnTo>
                  <a:pt x="802" y="368"/>
                </a:lnTo>
                <a:lnTo>
                  <a:pt x="785" y="381"/>
                </a:lnTo>
                <a:lnTo>
                  <a:pt x="769" y="397"/>
                </a:lnTo>
                <a:lnTo>
                  <a:pt x="754" y="412"/>
                </a:lnTo>
                <a:lnTo>
                  <a:pt x="740" y="428"/>
                </a:lnTo>
                <a:lnTo>
                  <a:pt x="727" y="446"/>
                </a:lnTo>
                <a:lnTo>
                  <a:pt x="713" y="464"/>
                </a:lnTo>
                <a:lnTo>
                  <a:pt x="702" y="482"/>
                </a:lnTo>
                <a:lnTo>
                  <a:pt x="691" y="502"/>
                </a:lnTo>
                <a:lnTo>
                  <a:pt x="681" y="521"/>
                </a:lnTo>
                <a:lnTo>
                  <a:pt x="671" y="542"/>
                </a:lnTo>
                <a:lnTo>
                  <a:pt x="663" y="562"/>
                </a:lnTo>
                <a:lnTo>
                  <a:pt x="656" y="583"/>
                </a:lnTo>
                <a:lnTo>
                  <a:pt x="650" y="606"/>
                </a:lnTo>
                <a:lnTo>
                  <a:pt x="645" y="627"/>
                </a:lnTo>
                <a:lnTo>
                  <a:pt x="640" y="650"/>
                </a:lnTo>
                <a:lnTo>
                  <a:pt x="638" y="673"/>
                </a:lnTo>
                <a:lnTo>
                  <a:pt x="637" y="696"/>
                </a:lnTo>
                <a:lnTo>
                  <a:pt x="635" y="719"/>
                </a:lnTo>
                <a:lnTo>
                  <a:pt x="635" y="719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" name="Shape 29"/>
          <p:cNvSpPr/>
          <p:nvPr/>
        </p:nvSpPr>
        <p:spPr>
          <a:xfrm>
            <a:off x="152401" y="3481387"/>
            <a:ext cx="498599" cy="166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" name="Shape 30"/>
          <p:cNvSpPr/>
          <p:nvPr/>
        </p:nvSpPr>
        <p:spPr>
          <a:xfrm>
            <a:off x="2413000" y="1028700"/>
            <a:ext cx="2432099" cy="15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1" name="Shape 31"/>
          <p:cNvSpPr/>
          <p:nvPr/>
        </p:nvSpPr>
        <p:spPr>
          <a:xfrm>
            <a:off x="4911726" y="1028700"/>
            <a:ext cx="1965299" cy="156000"/>
          </a:xfrm>
          <a:prstGeom prst="rect">
            <a:avLst/>
          </a:prstGeom>
          <a:solidFill>
            <a:srgbClr val="E3BC6D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" name="Shape 32"/>
          <p:cNvSpPr/>
          <p:nvPr/>
        </p:nvSpPr>
        <p:spPr>
          <a:xfrm>
            <a:off x="6943725" y="1028700"/>
            <a:ext cx="2200199" cy="15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854948" y="1184672"/>
            <a:ext cx="3859799" cy="37412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2"/>
          </p:nvPr>
        </p:nvSpPr>
        <p:spPr>
          <a:xfrm>
            <a:off x="4827083" y="1184672"/>
            <a:ext cx="3859799" cy="37412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854948" y="162403"/>
            <a:ext cx="7831799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sldNum" idx="12"/>
          </p:nvPr>
        </p:nvSpPr>
        <p:spPr>
          <a:xfrm>
            <a:off x="8519999" y="470681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/>
        </p:nvSpPr>
        <p:spPr>
          <a:xfrm>
            <a:off x="152401" y="1028700"/>
            <a:ext cx="2208212" cy="2387203"/>
          </a:xfrm>
          <a:custGeom>
            <a:avLst/>
            <a:gdLst/>
            <a:ahLst/>
            <a:cxnLst/>
            <a:rect l="0" t="0" r="0" b="0"/>
            <a:pathLst>
              <a:path w="2782" h="4010" extrusionOk="0">
                <a:moveTo>
                  <a:pt x="635" y="719"/>
                </a:moveTo>
                <a:lnTo>
                  <a:pt x="635" y="719"/>
                </a:lnTo>
                <a:lnTo>
                  <a:pt x="635" y="4010"/>
                </a:lnTo>
                <a:lnTo>
                  <a:pt x="0" y="4010"/>
                </a:lnTo>
                <a:lnTo>
                  <a:pt x="0" y="418"/>
                </a:lnTo>
                <a:lnTo>
                  <a:pt x="0" y="418"/>
                </a:lnTo>
                <a:lnTo>
                  <a:pt x="0" y="397"/>
                </a:lnTo>
                <a:lnTo>
                  <a:pt x="2" y="376"/>
                </a:lnTo>
                <a:lnTo>
                  <a:pt x="5" y="355"/>
                </a:lnTo>
                <a:lnTo>
                  <a:pt x="10" y="333"/>
                </a:lnTo>
                <a:lnTo>
                  <a:pt x="15" y="314"/>
                </a:lnTo>
                <a:lnTo>
                  <a:pt x="21" y="294"/>
                </a:lnTo>
                <a:lnTo>
                  <a:pt x="29" y="275"/>
                </a:lnTo>
                <a:lnTo>
                  <a:pt x="39" y="255"/>
                </a:lnTo>
                <a:lnTo>
                  <a:pt x="49" y="237"/>
                </a:lnTo>
                <a:lnTo>
                  <a:pt x="60" y="219"/>
                </a:lnTo>
                <a:lnTo>
                  <a:pt x="72" y="201"/>
                </a:lnTo>
                <a:lnTo>
                  <a:pt x="85" y="185"/>
                </a:lnTo>
                <a:lnTo>
                  <a:pt x="100" y="169"/>
                </a:lnTo>
                <a:lnTo>
                  <a:pt x="114" y="152"/>
                </a:lnTo>
                <a:lnTo>
                  <a:pt x="131" y="137"/>
                </a:lnTo>
                <a:lnTo>
                  <a:pt x="147" y="123"/>
                </a:lnTo>
                <a:lnTo>
                  <a:pt x="165" y="110"/>
                </a:lnTo>
                <a:lnTo>
                  <a:pt x="183" y="97"/>
                </a:lnTo>
                <a:lnTo>
                  <a:pt x="202" y="84"/>
                </a:lnTo>
                <a:lnTo>
                  <a:pt x="222" y="72"/>
                </a:lnTo>
                <a:lnTo>
                  <a:pt x="242" y="61"/>
                </a:lnTo>
                <a:lnTo>
                  <a:pt x="263" y="51"/>
                </a:lnTo>
                <a:lnTo>
                  <a:pt x="286" y="41"/>
                </a:lnTo>
                <a:lnTo>
                  <a:pt x="307" y="33"/>
                </a:lnTo>
                <a:lnTo>
                  <a:pt x="330" y="26"/>
                </a:lnTo>
                <a:lnTo>
                  <a:pt x="354" y="20"/>
                </a:lnTo>
                <a:lnTo>
                  <a:pt x="379" y="13"/>
                </a:lnTo>
                <a:lnTo>
                  <a:pt x="403" y="9"/>
                </a:lnTo>
                <a:lnTo>
                  <a:pt x="428" y="5"/>
                </a:lnTo>
                <a:lnTo>
                  <a:pt x="452" y="4"/>
                </a:lnTo>
                <a:lnTo>
                  <a:pt x="478" y="2"/>
                </a:lnTo>
                <a:lnTo>
                  <a:pt x="504" y="0"/>
                </a:lnTo>
                <a:lnTo>
                  <a:pt x="2782" y="0"/>
                </a:lnTo>
                <a:lnTo>
                  <a:pt x="2782" y="263"/>
                </a:lnTo>
                <a:lnTo>
                  <a:pt x="1092" y="263"/>
                </a:lnTo>
                <a:lnTo>
                  <a:pt x="1092" y="263"/>
                </a:lnTo>
                <a:lnTo>
                  <a:pt x="1069" y="263"/>
                </a:lnTo>
                <a:lnTo>
                  <a:pt x="1045" y="265"/>
                </a:lnTo>
                <a:lnTo>
                  <a:pt x="1022" y="268"/>
                </a:lnTo>
                <a:lnTo>
                  <a:pt x="1001" y="271"/>
                </a:lnTo>
                <a:lnTo>
                  <a:pt x="978" y="276"/>
                </a:lnTo>
                <a:lnTo>
                  <a:pt x="957" y="283"/>
                </a:lnTo>
                <a:lnTo>
                  <a:pt x="935" y="291"/>
                </a:lnTo>
                <a:lnTo>
                  <a:pt x="914" y="299"/>
                </a:lnTo>
                <a:lnTo>
                  <a:pt x="895" y="307"/>
                </a:lnTo>
                <a:lnTo>
                  <a:pt x="875" y="317"/>
                </a:lnTo>
                <a:lnTo>
                  <a:pt x="855" y="329"/>
                </a:lnTo>
                <a:lnTo>
                  <a:pt x="838" y="340"/>
                </a:lnTo>
                <a:lnTo>
                  <a:pt x="820" y="353"/>
                </a:lnTo>
                <a:lnTo>
                  <a:pt x="802" y="368"/>
                </a:lnTo>
                <a:lnTo>
                  <a:pt x="785" y="381"/>
                </a:lnTo>
                <a:lnTo>
                  <a:pt x="769" y="397"/>
                </a:lnTo>
                <a:lnTo>
                  <a:pt x="754" y="412"/>
                </a:lnTo>
                <a:lnTo>
                  <a:pt x="740" y="428"/>
                </a:lnTo>
                <a:lnTo>
                  <a:pt x="727" y="446"/>
                </a:lnTo>
                <a:lnTo>
                  <a:pt x="713" y="464"/>
                </a:lnTo>
                <a:lnTo>
                  <a:pt x="702" y="482"/>
                </a:lnTo>
                <a:lnTo>
                  <a:pt x="691" y="502"/>
                </a:lnTo>
                <a:lnTo>
                  <a:pt x="681" y="521"/>
                </a:lnTo>
                <a:lnTo>
                  <a:pt x="671" y="542"/>
                </a:lnTo>
                <a:lnTo>
                  <a:pt x="663" y="562"/>
                </a:lnTo>
                <a:lnTo>
                  <a:pt x="656" y="583"/>
                </a:lnTo>
                <a:lnTo>
                  <a:pt x="650" y="606"/>
                </a:lnTo>
                <a:lnTo>
                  <a:pt x="645" y="627"/>
                </a:lnTo>
                <a:lnTo>
                  <a:pt x="640" y="650"/>
                </a:lnTo>
                <a:lnTo>
                  <a:pt x="638" y="673"/>
                </a:lnTo>
                <a:lnTo>
                  <a:pt x="637" y="696"/>
                </a:lnTo>
                <a:lnTo>
                  <a:pt x="635" y="719"/>
                </a:lnTo>
                <a:lnTo>
                  <a:pt x="635" y="719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9" name="Shape 39"/>
          <p:cNvSpPr/>
          <p:nvPr/>
        </p:nvSpPr>
        <p:spPr>
          <a:xfrm>
            <a:off x="152401" y="3481387"/>
            <a:ext cx="498599" cy="166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" name="Shape 40"/>
          <p:cNvSpPr/>
          <p:nvPr/>
        </p:nvSpPr>
        <p:spPr>
          <a:xfrm>
            <a:off x="2413000" y="1028700"/>
            <a:ext cx="2432099" cy="15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1" name="Shape 41"/>
          <p:cNvSpPr/>
          <p:nvPr/>
        </p:nvSpPr>
        <p:spPr>
          <a:xfrm>
            <a:off x="4911726" y="1028700"/>
            <a:ext cx="1965299" cy="156000"/>
          </a:xfrm>
          <a:prstGeom prst="rect">
            <a:avLst/>
          </a:prstGeom>
          <a:solidFill>
            <a:srgbClr val="E3BC6D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" name="Shape 42"/>
          <p:cNvSpPr/>
          <p:nvPr/>
        </p:nvSpPr>
        <p:spPr>
          <a:xfrm>
            <a:off x="6943725" y="1028700"/>
            <a:ext cx="2200199" cy="15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854948" y="162403"/>
            <a:ext cx="7831799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519999" y="470681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/>
        </p:nvSpPr>
        <p:spPr>
          <a:xfrm rot="10800000" flipH="1">
            <a:off x="228600" y="4000518"/>
            <a:ext cx="2208225" cy="1145738"/>
          </a:xfrm>
          <a:custGeom>
            <a:avLst/>
            <a:gdLst/>
            <a:ahLst/>
            <a:cxnLst/>
            <a:rect l="0" t="0" r="0" b="0"/>
            <a:pathLst>
              <a:path w="10000" h="18832" extrusionOk="0">
                <a:moveTo>
                  <a:pt x="2283" y="11895"/>
                </a:moveTo>
                <a:lnTo>
                  <a:pt x="2283" y="11895"/>
                </a:lnTo>
                <a:cubicBezTo>
                  <a:pt x="2258" y="7997"/>
                  <a:pt x="2271" y="3898"/>
                  <a:pt x="2246" y="0"/>
                </a:cubicBezTo>
                <a:lnTo>
                  <a:pt x="37" y="98"/>
                </a:lnTo>
                <a:cubicBezTo>
                  <a:pt x="25" y="4986"/>
                  <a:pt x="12" y="9874"/>
                  <a:pt x="0" y="14762"/>
                </a:cubicBezTo>
                <a:lnTo>
                  <a:pt x="0" y="14762"/>
                </a:lnTo>
                <a:lnTo>
                  <a:pt x="0" y="14967"/>
                </a:lnTo>
                <a:cubicBezTo>
                  <a:pt x="2" y="15036"/>
                  <a:pt x="5" y="15104"/>
                  <a:pt x="7" y="15173"/>
                </a:cubicBezTo>
                <a:cubicBezTo>
                  <a:pt x="11" y="15241"/>
                  <a:pt x="14" y="15310"/>
                  <a:pt x="18" y="15378"/>
                </a:cubicBezTo>
                <a:cubicBezTo>
                  <a:pt x="24" y="15443"/>
                  <a:pt x="30" y="15509"/>
                  <a:pt x="36" y="15574"/>
                </a:cubicBezTo>
                <a:cubicBezTo>
                  <a:pt x="42" y="15642"/>
                  <a:pt x="48" y="15711"/>
                  <a:pt x="54" y="15779"/>
                </a:cubicBezTo>
                <a:cubicBezTo>
                  <a:pt x="61" y="15844"/>
                  <a:pt x="68" y="15910"/>
                  <a:pt x="75" y="15975"/>
                </a:cubicBezTo>
                <a:cubicBezTo>
                  <a:pt x="85" y="16037"/>
                  <a:pt x="94" y="16099"/>
                  <a:pt x="104" y="16161"/>
                </a:cubicBezTo>
                <a:cubicBezTo>
                  <a:pt x="116" y="16220"/>
                  <a:pt x="128" y="16278"/>
                  <a:pt x="140" y="16337"/>
                </a:cubicBezTo>
                <a:cubicBezTo>
                  <a:pt x="152" y="16402"/>
                  <a:pt x="164" y="16468"/>
                  <a:pt x="176" y="16533"/>
                </a:cubicBezTo>
                <a:cubicBezTo>
                  <a:pt x="189" y="16592"/>
                  <a:pt x="203" y="16650"/>
                  <a:pt x="216" y="16709"/>
                </a:cubicBezTo>
                <a:cubicBezTo>
                  <a:pt x="230" y="16761"/>
                  <a:pt x="245" y="16813"/>
                  <a:pt x="259" y="16865"/>
                </a:cubicBezTo>
                <a:cubicBezTo>
                  <a:pt x="275" y="16924"/>
                  <a:pt x="290" y="16982"/>
                  <a:pt x="306" y="17041"/>
                </a:cubicBezTo>
                <a:cubicBezTo>
                  <a:pt x="324" y="17097"/>
                  <a:pt x="341" y="17152"/>
                  <a:pt x="359" y="17208"/>
                </a:cubicBezTo>
                <a:cubicBezTo>
                  <a:pt x="376" y="17254"/>
                  <a:pt x="393" y="17299"/>
                  <a:pt x="410" y="17345"/>
                </a:cubicBezTo>
                <a:cubicBezTo>
                  <a:pt x="430" y="17400"/>
                  <a:pt x="451" y="17456"/>
                  <a:pt x="471" y="17511"/>
                </a:cubicBezTo>
                <a:cubicBezTo>
                  <a:pt x="490" y="17557"/>
                  <a:pt x="509" y="17602"/>
                  <a:pt x="528" y="17648"/>
                </a:cubicBezTo>
                <a:cubicBezTo>
                  <a:pt x="550" y="17690"/>
                  <a:pt x="571" y="17733"/>
                  <a:pt x="593" y="17775"/>
                </a:cubicBezTo>
                <a:cubicBezTo>
                  <a:pt x="615" y="17817"/>
                  <a:pt x="636" y="17860"/>
                  <a:pt x="658" y="17902"/>
                </a:cubicBezTo>
                <a:cubicBezTo>
                  <a:pt x="681" y="17945"/>
                  <a:pt x="703" y="17987"/>
                  <a:pt x="726" y="18030"/>
                </a:cubicBezTo>
                <a:lnTo>
                  <a:pt x="798" y="18147"/>
                </a:lnTo>
                <a:cubicBezTo>
                  <a:pt x="822" y="18180"/>
                  <a:pt x="846" y="18212"/>
                  <a:pt x="870" y="18245"/>
                </a:cubicBezTo>
                <a:lnTo>
                  <a:pt x="945" y="18353"/>
                </a:lnTo>
                <a:cubicBezTo>
                  <a:pt x="973" y="18379"/>
                  <a:pt x="1000" y="18405"/>
                  <a:pt x="1028" y="18431"/>
                </a:cubicBezTo>
                <a:cubicBezTo>
                  <a:pt x="1053" y="18457"/>
                  <a:pt x="1079" y="18483"/>
                  <a:pt x="1104" y="18509"/>
                </a:cubicBezTo>
                <a:lnTo>
                  <a:pt x="1186" y="18597"/>
                </a:lnTo>
                <a:lnTo>
                  <a:pt x="1272" y="18656"/>
                </a:lnTo>
                <a:cubicBezTo>
                  <a:pt x="1302" y="18672"/>
                  <a:pt x="1332" y="18689"/>
                  <a:pt x="1362" y="18705"/>
                </a:cubicBezTo>
                <a:cubicBezTo>
                  <a:pt x="1391" y="18721"/>
                  <a:pt x="1420" y="18738"/>
                  <a:pt x="1449" y="18754"/>
                </a:cubicBezTo>
                <a:cubicBezTo>
                  <a:pt x="1479" y="18770"/>
                  <a:pt x="1508" y="18787"/>
                  <a:pt x="1538" y="18803"/>
                </a:cubicBezTo>
                <a:lnTo>
                  <a:pt x="1625" y="18812"/>
                </a:lnTo>
                <a:cubicBezTo>
                  <a:pt x="1656" y="18819"/>
                  <a:pt x="1687" y="18825"/>
                  <a:pt x="1718" y="18832"/>
                </a:cubicBezTo>
                <a:lnTo>
                  <a:pt x="1812" y="18832"/>
                </a:lnTo>
                <a:lnTo>
                  <a:pt x="10000" y="18832"/>
                </a:lnTo>
                <a:lnTo>
                  <a:pt x="10000" y="16278"/>
                </a:lnTo>
                <a:lnTo>
                  <a:pt x="3925" y="16278"/>
                </a:lnTo>
                <a:lnTo>
                  <a:pt x="3925" y="16278"/>
                </a:lnTo>
                <a:lnTo>
                  <a:pt x="3843" y="16278"/>
                </a:lnTo>
                <a:cubicBezTo>
                  <a:pt x="3814" y="16272"/>
                  <a:pt x="3785" y="16265"/>
                  <a:pt x="3756" y="16259"/>
                </a:cubicBezTo>
                <a:lnTo>
                  <a:pt x="3674" y="16229"/>
                </a:lnTo>
                <a:cubicBezTo>
                  <a:pt x="3649" y="16219"/>
                  <a:pt x="3623" y="16210"/>
                  <a:pt x="3598" y="16200"/>
                </a:cubicBezTo>
                <a:cubicBezTo>
                  <a:pt x="3570" y="16184"/>
                  <a:pt x="3543" y="16167"/>
                  <a:pt x="3515" y="16151"/>
                </a:cubicBezTo>
                <a:lnTo>
                  <a:pt x="3440" y="16082"/>
                </a:lnTo>
                <a:lnTo>
                  <a:pt x="3361" y="16024"/>
                </a:lnTo>
                <a:cubicBezTo>
                  <a:pt x="3336" y="15998"/>
                  <a:pt x="3310" y="15972"/>
                  <a:pt x="3285" y="15946"/>
                </a:cubicBezTo>
                <a:lnTo>
                  <a:pt x="3217" y="15857"/>
                </a:lnTo>
                <a:cubicBezTo>
                  <a:pt x="3193" y="15828"/>
                  <a:pt x="3169" y="15798"/>
                  <a:pt x="3145" y="15769"/>
                </a:cubicBezTo>
                <a:lnTo>
                  <a:pt x="3073" y="15652"/>
                </a:lnTo>
                <a:cubicBezTo>
                  <a:pt x="3053" y="15616"/>
                  <a:pt x="3032" y="15580"/>
                  <a:pt x="3012" y="15544"/>
                </a:cubicBezTo>
                <a:cubicBezTo>
                  <a:pt x="2991" y="15505"/>
                  <a:pt x="2969" y="15466"/>
                  <a:pt x="2948" y="15427"/>
                </a:cubicBezTo>
                <a:cubicBezTo>
                  <a:pt x="2926" y="15385"/>
                  <a:pt x="2905" y="15342"/>
                  <a:pt x="2883" y="15300"/>
                </a:cubicBezTo>
                <a:cubicBezTo>
                  <a:pt x="2863" y="15254"/>
                  <a:pt x="2842" y="15209"/>
                  <a:pt x="2822" y="15163"/>
                </a:cubicBezTo>
                <a:cubicBezTo>
                  <a:pt x="2803" y="15114"/>
                  <a:pt x="2783" y="15065"/>
                  <a:pt x="2764" y="15016"/>
                </a:cubicBezTo>
                <a:lnTo>
                  <a:pt x="2710" y="14869"/>
                </a:lnTo>
                <a:cubicBezTo>
                  <a:pt x="2693" y="14817"/>
                  <a:pt x="2677" y="14765"/>
                  <a:pt x="2660" y="14713"/>
                </a:cubicBezTo>
                <a:cubicBezTo>
                  <a:pt x="2644" y="14657"/>
                  <a:pt x="2629" y="14602"/>
                  <a:pt x="2613" y="14546"/>
                </a:cubicBezTo>
                <a:cubicBezTo>
                  <a:pt x="2596" y="14491"/>
                  <a:pt x="2580" y="14435"/>
                  <a:pt x="2563" y="14380"/>
                </a:cubicBezTo>
                <a:cubicBezTo>
                  <a:pt x="2550" y="14321"/>
                  <a:pt x="2536" y="14263"/>
                  <a:pt x="2523" y="14204"/>
                </a:cubicBezTo>
                <a:cubicBezTo>
                  <a:pt x="2510" y="14139"/>
                  <a:pt x="2497" y="14073"/>
                  <a:pt x="2484" y="14008"/>
                </a:cubicBezTo>
                <a:cubicBezTo>
                  <a:pt x="2472" y="13943"/>
                  <a:pt x="2460" y="13877"/>
                  <a:pt x="2448" y="13812"/>
                </a:cubicBezTo>
                <a:cubicBezTo>
                  <a:pt x="2436" y="13750"/>
                  <a:pt x="2424" y="13689"/>
                  <a:pt x="2412" y="13627"/>
                </a:cubicBezTo>
                <a:cubicBezTo>
                  <a:pt x="2402" y="13562"/>
                  <a:pt x="2393" y="13496"/>
                  <a:pt x="2383" y="13431"/>
                </a:cubicBezTo>
                <a:cubicBezTo>
                  <a:pt x="2375" y="13362"/>
                  <a:pt x="2366" y="13294"/>
                  <a:pt x="2358" y="13225"/>
                </a:cubicBezTo>
                <a:cubicBezTo>
                  <a:pt x="2351" y="13157"/>
                  <a:pt x="2343" y="13088"/>
                  <a:pt x="2336" y="13020"/>
                </a:cubicBezTo>
                <a:lnTo>
                  <a:pt x="2318" y="12795"/>
                </a:lnTo>
                <a:cubicBezTo>
                  <a:pt x="2312" y="12726"/>
                  <a:pt x="2307" y="12658"/>
                  <a:pt x="2301" y="12589"/>
                </a:cubicBezTo>
                <a:cubicBezTo>
                  <a:pt x="2298" y="12514"/>
                  <a:pt x="2296" y="12439"/>
                  <a:pt x="2293" y="12364"/>
                </a:cubicBezTo>
                <a:lnTo>
                  <a:pt x="2290" y="12139"/>
                </a:lnTo>
                <a:cubicBezTo>
                  <a:pt x="2288" y="12058"/>
                  <a:pt x="2285" y="11976"/>
                  <a:pt x="2283" y="11895"/>
                </a:cubicBezTo>
                <a:lnTo>
                  <a:pt x="2283" y="1189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7" name="Shape 47"/>
          <p:cNvSpPr/>
          <p:nvPr/>
        </p:nvSpPr>
        <p:spPr>
          <a:xfrm>
            <a:off x="2497136" y="4000500"/>
            <a:ext cx="2432099" cy="156000"/>
          </a:xfrm>
          <a:prstGeom prst="rect">
            <a:avLst/>
          </a:prstGeom>
          <a:solidFill>
            <a:srgbClr val="BF8AC9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8" name="Shape 48"/>
          <p:cNvSpPr/>
          <p:nvPr/>
        </p:nvSpPr>
        <p:spPr>
          <a:xfrm>
            <a:off x="4995862" y="4000500"/>
            <a:ext cx="1965299" cy="156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" name="Shape 49"/>
          <p:cNvSpPr/>
          <p:nvPr/>
        </p:nvSpPr>
        <p:spPr>
          <a:xfrm>
            <a:off x="7010400" y="4000500"/>
            <a:ext cx="2133599" cy="156000"/>
          </a:xfrm>
          <a:prstGeom prst="rect">
            <a:avLst/>
          </a:prstGeom>
          <a:solidFill>
            <a:srgbClr val="BB4C4B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1020958" y="4406309"/>
            <a:ext cx="7813199" cy="519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r">
              <a:spcBef>
                <a:spcPts val="0"/>
              </a:spcBef>
              <a:buSzPct val="100000"/>
              <a:buNone/>
              <a:defRPr sz="1800" b="1"/>
            </a:lvl1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8519999" y="470681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/>
        </p:nvSpPr>
        <p:spPr>
          <a:xfrm>
            <a:off x="2413000" y="0"/>
            <a:ext cx="2432099" cy="15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4" name="Shape 54"/>
          <p:cNvSpPr/>
          <p:nvPr/>
        </p:nvSpPr>
        <p:spPr>
          <a:xfrm>
            <a:off x="4911726" y="0"/>
            <a:ext cx="1965299" cy="156000"/>
          </a:xfrm>
          <a:prstGeom prst="rect">
            <a:avLst/>
          </a:prstGeom>
          <a:solidFill>
            <a:srgbClr val="E3BC6D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5" name="Shape 55"/>
          <p:cNvSpPr/>
          <p:nvPr/>
        </p:nvSpPr>
        <p:spPr>
          <a:xfrm>
            <a:off x="6943725" y="0"/>
            <a:ext cx="2200199" cy="15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6" name="Shape 56"/>
          <p:cNvSpPr/>
          <p:nvPr/>
        </p:nvSpPr>
        <p:spPr>
          <a:xfrm>
            <a:off x="0" y="0"/>
            <a:ext cx="2346300" cy="156000"/>
          </a:xfrm>
          <a:prstGeom prst="rect">
            <a:avLst/>
          </a:prstGeom>
          <a:solidFill>
            <a:srgbClr val="E3BC6D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7" name="Shape 57"/>
          <p:cNvSpPr/>
          <p:nvPr/>
        </p:nvSpPr>
        <p:spPr>
          <a:xfrm>
            <a:off x="0" y="4987527"/>
            <a:ext cx="2432099" cy="156000"/>
          </a:xfrm>
          <a:prstGeom prst="rect">
            <a:avLst/>
          </a:prstGeom>
          <a:solidFill>
            <a:srgbClr val="BF8AC9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" name="Shape 58"/>
          <p:cNvSpPr/>
          <p:nvPr/>
        </p:nvSpPr>
        <p:spPr>
          <a:xfrm>
            <a:off x="2498725" y="4987527"/>
            <a:ext cx="1965299" cy="15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9" name="Shape 59"/>
          <p:cNvSpPr/>
          <p:nvPr/>
        </p:nvSpPr>
        <p:spPr>
          <a:xfrm>
            <a:off x="4513262" y="4987527"/>
            <a:ext cx="4630799" cy="15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8519999" y="470681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buClr>
                <a:schemeClr val="accent1"/>
              </a:buClr>
              <a:buSzPct val="100000"/>
              <a:buNone/>
              <a:defRPr sz="3600" b="1">
                <a:solidFill>
                  <a:schemeClr val="accent1"/>
                </a:solidFill>
              </a:defRPr>
            </a:lvl1pPr>
            <a:lvl2pPr>
              <a:spcBef>
                <a:spcPts val="0"/>
              </a:spcBef>
              <a:buClr>
                <a:schemeClr val="accent1"/>
              </a:buClr>
              <a:buSzPct val="100000"/>
              <a:buNone/>
              <a:defRPr sz="3600" b="1">
                <a:solidFill>
                  <a:schemeClr val="accent1"/>
                </a:solidFill>
              </a:defRPr>
            </a:lvl2pPr>
            <a:lvl3pPr>
              <a:spcBef>
                <a:spcPts val="0"/>
              </a:spcBef>
              <a:buClr>
                <a:schemeClr val="accent1"/>
              </a:buClr>
              <a:buSzPct val="100000"/>
              <a:buNone/>
              <a:defRPr sz="3600" b="1">
                <a:solidFill>
                  <a:schemeClr val="accent1"/>
                </a:solidFill>
              </a:defRPr>
            </a:lvl3pPr>
            <a:lvl4pPr>
              <a:spcBef>
                <a:spcPts val="0"/>
              </a:spcBef>
              <a:buClr>
                <a:schemeClr val="accent1"/>
              </a:buClr>
              <a:buSzPct val="100000"/>
              <a:buNone/>
              <a:defRPr sz="3600" b="1">
                <a:solidFill>
                  <a:schemeClr val="accent1"/>
                </a:solidFill>
              </a:defRPr>
            </a:lvl4pPr>
            <a:lvl5pPr>
              <a:spcBef>
                <a:spcPts val="0"/>
              </a:spcBef>
              <a:buClr>
                <a:schemeClr val="accent1"/>
              </a:buClr>
              <a:buSzPct val="100000"/>
              <a:buNone/>
              <a:defRPr sz="3600" b="1">
                <a:solidFill>
                  <a:schemeClr val="accent1"/>
                </a:solidFill>
              </a:defRPr>
            </a:lvl5pPr>
            <a:lvl6pPr>
              <a:spcBef>
                <a:spcPts val="0"/>
              </a:spcBef>
              <a:buClr>
                <a:schemeClr val="accent1"/>
              </a:buClr>
              <a:buSzPct val="100000"/>
              <a:buNone/>
              <a:defRPr sz="3600" b="1">
                <a:solidFill>
                  <a:schemeClr val="accent1"/>
                </a:solidFill>
              </a:defRPr>
            </a:lvl6pPr>
            <a:lvl7pPr>
              <a:spcBef>
                <a:spcPts val="0"/>
              </a:spcBef>
              <a:buClr>
                <a:schemeClr val="accent1"/>
              </a:buClr>
              <a:buSzPct val="100000"/>
              <a:buNone/>
              <a:defRPr sz="3600" b="1">
                <a:solidFill>
                  <a:schemeClr val="accent1"/>
                </a:solidFill>
              </a:defRPr>
            </a:lvl7pPr>
            <a:lvl8pPr>
              <a:spcBef>
                <a:spcPts val="0"/>
              </a:spcBef>
              <a:buClr>
                <a:schemeClr val="accent1"/>
              </a:buClr>
              <a:buSzPct val="100000"/>
              <a:buNone/>
              <a:defRPr sz="3600" b="1">
                <a:solidFill>
                  <a:schemeClr val="accent1"/>
                </a:solidFill>
              </a:defRPr>
            </a:lvl8pPr>
            <a:lvl9pPr>
              <a:spcBef>
                <a:spcPts val="0"/>
              </a:spcBef>
              <a:buClr>
                <a:schemeClr val="accent1"/>
              </a:buClr>
              <a:buSzPct val="100000"/>
              <a:buNone/>
              <a:defRPr sz="36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600"/>
              </a:spcBef>
              <a:buClr>
                <a:schemeClr val="lt2"/>
              </a:buClr>
              <a:buSzPct val="100000"/>
              <a:defRPr sz="3000">
                <a:solidFill>
                  <a:schemeClr val="lt2"/>
                </a:solidFill>
              </a:defRPr>
            </a:lvl1pPr>
            <a:lvl2pPr>
              <a:spcBef>
                <a:spcPts val="480"/>
              </a:spcBef>
              <a:buClr>
                <a:schemeClr val="lt2"/>
              </a:buClr>
              <a:buSzPct val="100000"/>
              <a:defRPr sz="2400">
                <a:solidFill>
                  <a:schemeClr val="lt2"/>
                </a:solidFill>
              </a:defRPr>
            </a:lvl2pPr>
            <a:lvl3pPr>
              <a:spcBef>
                <a:spcPts val="480"/>
              </a:spcBef>
              <a:buClr>
                <a:schemeClr val="lt2"/>
              </a:buClr>
              <a:buSzPct val="100000"/>
              <a:defRPr sz="2400">
                <a:solidFill>
                  <a:schemeClr val="lt2"/>
                </a:solidFill>
              </a:defRPr>
            </a:lvl3pPr>
            <a:lvl4pPr>
              <a:spcBef>
                <a:spcPts val="360"/>
              </a:spcBef>
              <a:buClr>
                <a:schemeClr val="lt2"/>
              </a:buClr>
              <a:buSzPct val="100000"/>
              <a:defRPr sz="1800">
                <a:solidFill>
                  <a:schemeClr val="lt2"/>
                </a:solidFill>
              </a:defRPr>
            </a:lvl4pPr>
            <a:lvl5pPr>
              <a:spcBef>
                <a:spcPts val="360"/>
              </a:spcBef>
              <a:buClr>
                <a:schemeClr val="lt2"/>
              </a:buClr>
              <a:buSzPct val="100000"/>
              <a:defRPr sz="1800">
                <a:solidFill>
                  <a:schemeClr val="lt2"/>
                </a:solidFill>
              </a:defRPr>
            </a:lvl5pPr>
            <a:lvl6pPr>
              <a:spcBef>
                <a:spcPts val="360"/>
              </a:spcBef>
              <a:buClr>
                <a:schemeClr val="lt2"/>
              </a:buClr>
              <a:buSzPct val="100000"/>
              <a:defRPr sz="1800">
                <a:solidFill>
                  <a:schemeClr val="lt2"/>
                </a:solidFill>
              </a:defRPr>
            </a:lvl6pPr>
            <a:lvl7pPr>
              <a:spcBef>
                <a:spcPts val="360"/>
              </a:spcBef>
              <a:buClr>
                <a:schemeClr val="lt2"/>
              </a:buClr>
              <a:buSzPct val="100000"/>
              <a:defRPr sz="1800">
                <a:solidFill>
                  <a:schemeClr val="lt2"/>
                </a:solidFill>
              </a:defRPr>
            </a:lvl7pPr>
            <a:lvl8pPr>
              <a:spcBef>
                <a:spcPts val="360"/>
              </a:spcBef>
              <a:buClr>
                <a:schemeClr val="lt2"/>
              </a:buClr>
              <a:buSzPct val="100000"/>
              <a:defRPr sz="1800">
                <a:solidFill>
                  <a:schemeClr val="lt2"/>
                </a:solidFill>
              </a:defRPr>
            </a:lvl8pPr>
            <a:lvl9pPr>
              <a:spcBef>
                <a:spcPts val="360"/>
              </a:spcBef>
              <a:buClr>
                <a:schemeClr val="lt2"/>
              </a:buClr>
              <a:buSzPct val="100000"/>
              <a:defRPr sz="18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8519999" y="4706810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lvl1pPr algn="r">
              <a:spcBef>
                <a:spcPts val="0"/>
              </a:spcBef>
              <a:buNone/>
              <a:defRPr sz="1300">
                <a:solidFill>
                  <a:schemeClr val="lt2"/>
                </a:solidFill>
              </a:defRPr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Relationship Id="rId9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ctrTitle"/>
          </p:nvPr>
        </p:nvSpPr>
        <p:spPr>
          <a:xfrm>
            <a:off x="2220050" y="119874"/>
            <a:ext cx="4710000" cy="29376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Pine Savannas</a:t>
            </a:r>
          </a:p>
          <a:p>
            <a:pPr rtl="0">
              <a:spcBef>
                <a:spcPts val="0"/>
              </a:spcBef>
              <a:buNone/>
            </a:pPr>
            <a:endParaRPr sz="900"/>
          </a:p>
          <a:p>
            <a:pPr rtl="0">
              <a:spcBef>
                <a:spcPts val="0"/>
              </a:spcBef>
              <a:buNone/>
            </a:pPr>
            <a:r>
              <a:rPr lang="en" sz="3600"/>
              <a:t>Tropical Ecology of Belize</a:t>
            </a:r>
          </a:p>
          <a:p>
            <a:pPr>
              <a:spcBef>
                <a:spcPts val="0"/>
              </a:spcBef>
              <a:buNone/>
            </a:pPr>
            <a:r>
              <a:rPr lang="en" sz="3600"/>
              <a:t>Bio-270 J-term 2015</a:t>
            </a:r>
          </a:p>
        </p:txBody>
      </p:sp>
      <p:sp>
        <p:nvSpPr>
          <p:cNvPr id="63" name="Shape 63"/>
          <p:cNvSpPr txBox="1">
            <a:spLocks noGrp="1"/>
          </p:cNvSpPr>
          <p:nvPr>
            <p:ph type="subTitle" idx="1"/>
          </p:nvPr>
        </p:nvSpPr>
        <p:spPr>
          <a:xfrm>
            <a:off x="2220060" y="3731180"/>
            <a:ext cx="4710000" cy="663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indent="457200">
              <a:spcBef>
                <a:spcPts val="0"/>
              </a:spcBef>
              <a:buNone/>
            </a:pPr>
            <a:r>
              <a:rPr lang="en" dirty="0"/>
              <a:t>Maegan Majka and Christiana Bredbenner</a:t>
            </a: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854948" y="1184672"/>
            <a:ext cx="7831799" cy="3741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chemeClr val="lt2"/>
              </a:buClr>
              <a:buSzPct val="100000"/>
              <a:buFont typeface="Arial"/>
              <a:buChar char="●"/>
            </a:pPr>
            <a:r>
              <a:rPr lang="en"/>
              <a:t>Farmers do not fight for removal of the monkeys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	* Monkeys do not bother the crops</a:t>
            </a:r>
          </a:p>
          <a:p>
            <a:pPr marL="0" indent="457200" rtl="0">
              <a:spcBef>
                <a:spcPts val="0"/>
              </a:spcBef>
              <a:buNone/>
            </a:pPr>
            <a:r>
              <a:rPr lang="en"/>
              <a:t>* Farmers can grow shade tolerant crops    under canopy</a:t>
            </a:r>
          </a:p>
          <a:p>
            <a:pPr marL="457200" lvl="0" indent="-419100">
              <a:spcBef>
                <a:spcPts val="0"/>
              </a:spcBef>
              <a:buClr>
                <a:schemeClr val="lt2"/>
              </a:buClr>
              <a:buSzPct val="100000"/>
              <a:buFont typeface="Arial"/>
              <a:buChar char="●"/>
            </a:pPr>
            <a:r>
              <a:rPr lang="en"/>
              <a:t>Helps with conservation of the monkeys and their habitat</a:t>
            </a:r>
          </a:p>
        </p:txBody>
      </p:sp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854948" y="162403"/>
            <a:ext cx="7831799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The Baboon Sanctuary</a:t>
            </a:r>
          </a:p>
        </p:txBody>
      </p:sp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778750" y="1184675"/>
            <a:ext cx="8349899" cy="2140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2400"/>
              <a:t>Leaf cutter ants can be used for suturing</a:t>
            </a:r>
          </a:p>
          <a:p>
            <a:pPr marL="457200" lvl="0" indent="-381000" rtl="0">
              <a:spcBef>
                <a:spcPts val="0"/>
              </a:spcBef>
              <a:buClr>
                <a:schemeClr val="lt2"/>
              </a:buClr>
              <a:buSzPct val="100000"/>
              <a:buFont typeface="Arial"/>
              <a:buChar char="●"/>
            </a:pPr>
            <a:r>
              <a:rPr lang="en" sz="2400"/>
              <a:t>Stir up an ant nest to make the soldiers swarm out</a:t>
            </a:r>
          </a:p>
          <a:p>
            <a:pPr marL="457200" lvl="0" indent="-381000" rtl="0">
              <a:spcBef>
                <a:spcPts val="0"/>
              </a:spcBef>
              <a:buClr>
                <a:schemeClr val="lt2"/>
              </a:buClr>
              <a:buSzPct val="100000"/>
              <a:buFont typeface="Arial"/>
              <a:buChar char="●"/>
            </a:pPr>
            <a:r>
              <a:rPr lang="en" sz="2400"/>
              <a:t>Hold them against the skin and they pinch the skin shut</a:t>
            </a:r>
          </a:p>
          <a:p>
            <a:pPr marL="457200" lvl="0" indent="-381000">
              <a:spcBef>
                <a:spcPts val="0"/>
              </a:spcBef>
              <a:buClr>
                <a:schemeClr val="lt2"/>
              </a:buClr>
              <a:buSzPct val="100000"/>
              <a:buFont typeface="Arial"/>
              <a:buChar char="●"/>
            </a:pPr>
            <a:r>
              <a:rPr lang="en" sz="2400"/>
              <a:t>Pull off the bodies, leaving the heads behind</a:t>
            </a:r>
          </a:p>
        </p:txBody>
      </p:sp>
      <p:sp>
        <p:nvSpPr>
          <p:cNvPr id="131" name="Shape 131"/>
          <p:cNvSpPr txBox="1">
            <a:spLocks noGrp="1"/>
          </p:cNvSpPr>
          <p:nvPr>
            <p:ph type="title"/>
          </p:nvPr>
        </p:nvSpPr>
        <p:spPr>
          <a:xfrm>
            <a:off x="854948" y="162403"/>
            <a:ext cx="7831799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The Baboon Sanctuary</a:t>
            </a:r>
          </a:p>
        </p:txBody>
      </p:sp>
      <p:pic>
        <p:nvPicPr>
          <p:cNvPr id="132" name="Shape 132"/>
          <p:cNvPicPr preferRelativeResize="0"/>
          <p:nvPr/>
        </p:nvPicPr>
        <p:blipFill rotWithShape="1">
          <a:blip r:embed="rId3">
            <a:alphaModFix/>
          </a:blip>
          <a:srcRect l="45491" t="39277" r="32564" b="39479"/>
          <a:stretch/>
        </p:blipFill>
        <p:spPr>
          <a:xfrm>
            <a:off x="1112462" y="3412125"/>
            <a:ext cx="2171229" cy="1576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Shape 1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11874" y="3019374"/>
            <a:ext cx="2317950" cy="1738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Shape 134"/>
          <p:cNvPicPr preferRelativeResize="0"/>
          <p:nvPr/>
        </p:nvPicPr>
        <p:blipFill rotWithShape="1">
          <a:blip r:embed="rId5">
            <a:alphaModFix/>
          </a:blip>
          <a:srcRect l="46178" t="39858" r="46176" b="51782"/>
          <a:stretch/>
        </p:blipFill>
        <p:spPr>
          <a:xfrm>
            <a:off x="6258000" y="3412125"/>
            <a:ext cx="2171229" cy="15763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854948" y="1184672"/>
            <a:ext cx="7831799" cy="3741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Zoo promoted conservation</a:t>
            </a:r>
          </a:p>
          <a:p>
            <a:pPr marL="457200" lvl="0" indent="-419100" rtl="0">
              <a:spcBef>
                <a:spcPts val="0"/>
              </a:spcBef>
              <a:buClr>
                <a:schemeClr val="lt2"/>
              </a:buClr>
              <a:buSzPct val="100000"/>
              <a:buFont typeface="Arial"/>
              <a:buChar char="●"/>
            </a:pPr>
            <a:r>
              <a:rPr lang="en"/>
              <a:t>Zoo built around the jungle</a:t>
            </a:r>
          </a:p>
          <a:p>
            <a:pPr marL="457200" lvl="0" indent="-419100" rtl="0">
              <a:spcBef>
                <a:spcPts val="0"/>
              </a:spcBef>
              <a:buClr>
                <a:schemeClr val="lt2"/>
              </a:buClr>
              <a:buSzPct val="100000"/>
              <a:buFont typeface="Arial"/>
              <a:buChar char="●"/>
            </a:pPr>
            <a:r>
              <a:rPr lang="en"/>
              <a:t>Habitats with little human influence</a:t>
            </a:r>
          </a:p>
          <a:p>
            <a:pPr marL="457200" lvl="0" indent="-419100" rtl="0">
              <a:spcBef>
                <a:spcPts val="0"/>
              </a:spcBef>
              <a:buClr>
                <a:schemeClr val="lt2"/>
              </a:buClr>
              <a:buSzPct val="100000"/>
              <a:buFont typeface="Arial"/>
              <a:buChar char="●"/>
            </a:pPr>
            <a:r>
              <a:rPr lang="en"/>
              <a:t>Animal rescue</a:t>
            </a:r>
          </a:p>
          <a:p>
            <a:pPr indent="457200" rtl="0">
              <a:spcBef>
                <a:spcPts val="0"/>
              </a:spcBef>
              <a:buNone/>
            </a:pPr>
            <a:r>
              <a:rPr lang="en"/>
              <a:t>*Took in animals whose parents were killed in the wild or kept as pets </a:t>
            </a:r>
          </a:p>
          <a:p>
            <a:pPr lvl="0" indent="457200">
              <a:spcBef>
                <a:spcPts val="0"/>
              </a:spcBef>
              <a:buNone/>
            </a:pPr>
            <a:r>
              <a:rPr lang="en"/>
              <a:t>*Animals stayed in zoo entire lives</a:t>
            </a:r>
          </a:p>
        </p:txBody>
      </p:sp>
      <p:sp>
        <p:nvSpPr>
          <p:cNvPr id="140" name="Shape 140"/>
          <p:cNvSpPr txBox="1">
            <a:spLocks noGrp="1"/>
          </p:cNvSpPr>
          <p:nvPr>
            <p:ph type="title"/>
          </p:nvPr>
        </p:nvSpPr>
        <p:spPr>
          <a:xfrm>
            <a:off x="854948" y="162403"/>
            <a:ext cx="7831799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The Belize Zoo</a:t>
            </a:r>
          </a:p>
        </p:txBody>
      </p:sp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Shape 145"/>
          <p:cNvPicPr preferRelativeResize="0"/>
          <p:nvPr/>
        </p:nvPicPr>
        <p:blipFill rotWithShape="1">
          <a:blip r:embed="rId3">
            <a:alphaModFix/>
          </a:blip>
          <a:srcRect r="23212"/>
          <a:stretch/>
        </p:blipFill>
        <p:spPr>
          <a:xfrm>
            <a:off x="4987650" y="1330825"/>
            <a:ext cx="1718495" cy="1678553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Shape 146"/>
          <p:cNvSpPr txBox="1">
            <a:spLocks noGrp="1"/>
          </p:cNvSpPr>
          <p:nvPr>
            <p:ph type="title"/>
          </p:nvPr>
        </p:nvSpPr>
        <p:spPr>
          <a:xfrm>
            <a:off x="854948" y="162403"/>
            <a:ext cx="7831799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The Belize Zoo</a:t>
            </a:r>
          </a:p>
        </p:txBody>
      </p:sp>
      <p:pic>
        <p:nvPicPr>
          <p:cNvPr id="147" name="Shape 1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4949" y="1330833"/>
            <a:ext cx="2158095" cy="1618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Shape 148"/>
          <p:cNvPicPr preferRelativeResize="0"/>
          <p:nvPr/>
        </p:nvPicPr>
        <p:blipFill rotWithShape="1">
          <a:blip r:embed="rId5">
            <a:alphaModFix/>
          </a:blip>
          <a:srcRect l="11110" t="16051" r="10372" b="9874"/>
          <a:stretch/>
        </p:blipFill>
        <p:spPr>
          <a:xfrm>
            <a:off x="815299" y="3422850"/>
            <a:ext cx="2158095" cy="1526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Shape 1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77475" y="2275975"/>
            <a:ext cx="2238047" cy="1678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Shape 15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78099" y="235812"/>
            <a:ext cx="2158095" cy="1618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Shape 15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385550" y="2046201"/>
            <a:ext cx="1550648" cy="2067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Shape 15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395274" y="3320405"/>
            <a:ext cx="2238047" cy="16785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854950" y="1184674"/>
            <a:ext cx="7831799" cy="10133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2400"/>
              <a:t>Educated people how to live with wild animals</a:t>
            </a:r>
          </a:p>
          <a:p>
            <a:pPr marL="457200" lvl="0" indent="-381000">
              <a:spcBef>
                <a:spcPts val="0"/>
              </a:spcBef>
              <a:buClr>
                <a:schemeClr val="lt2"/>
              </a:buClr>
              <a:buSzPct val="100000"/>
              <a:buFont typeface="Arial"/>
              <a:buChar char="●"/>
            </a:pPr>
            <a:r>
              <a:rPr lang="en" sz="2400"/>
              <a:t>Tapirs are often hit on roads</a:t>
            </a:r>
          </a:p>
        </p:txBody>
      </p:sp>
      <p:sp>
        <p:nvSpPr>
          <p:cNvPr id="158" name="Shape 158"/>
          <p:cNvSpPr txBox="1">
            <a:spLocks noGrp="1"/>
          </p:cNvSpPr>
          <p:nvPr>
            <p:ph type="title"/>
          </p:nvPr>
        </p:nvSpPr>
        <p:spPr>
          <a:xfrm>
            <a:off x="854948" y="162403"/>
            <a:ext cx="7831799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The Belize Zoo</a:t>
            </a:r>
          </a:p>
        </p:txBody>
      </p:sp>
      <p:sp>
        <p:nvSpPr>
          <p:cNvPr id="159" name="Shape 159"/>
          <p:cNvSpPr txBox="1"/>
          <p:nvPr/>
        </p:nvSpPr>
        <p:spPr>
          <a:xfrm>
            <a:off x="858975" y="1914900"/>
            <a:ext cx="4400399" cy="300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457200" lvl="0" indent="-381000" rtl="0">
              <a:spcBef>
                <a:spcPts val="600"/>
              </a:spcBef>
              <a:buClr>
                <a:schemeClr val="lt2"/>
              </a:buClr>
              <a:buSzPct val="100000"/>
              <a:buFont typeface="Arial"/>
              <a:buChar char="●"/>
            </a:pPr>
            <a:r>
              <a:rPr lang="en" sz="2400">
                <a:solidFill>
                  <a:schemeClr val="lt2"/>
                </a:solidFill>
              </a:rPr>
              <a:t>Large exhibit of tapirs which included a map of where tapirs cross roads and get hit most often</a:t>
            </a:r>
          </a:p>
          <a:p>
            <a:pPr marL="457200" lvl="0" indent="-381000" rtl="0">
              <a:spcBef>
                <a:spcPts val="600"/>
              </a:spcBef>
              <a:buClr>
                <a:schemeClr val="lt2"/>
              </a:buClr>
              <a:buSzPct val="100000"/>
              <a:buFont typeface="Arial"/>
              <a:buChar char="●"/>
            </a:pPr>
            <a:r>
              <a:rPr lang="en" sz="2400">
                <a:solidFill>
                  <a:schemeClr val="lt2"/>
                </a:solidFill>
              </a:rPr>
              <a:t>Emphasized safety and slowing down on roads where tapirs are often hit</a:t>
            </a:r>
          </a:p>
        </p:txBody>
      </p:sp>
      <p:pic>
        <p:nvPicPr>
          <p:cNvPr id="160" name="Shape 1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58350" y="1826300"/>
            <a:ext cx="2382898" cy="3177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854950" y="1184673"/>
            <a:ext cx="7831799" cy="1916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What we learned...</a:t>
            </a:r>
          </a:p>
          <a:p>
            <a:pPr marL="457200" lvl="0" indent="-419100" rtl="0">
              <a:spcBef>
                <a:spcPts val="0"/>
              </a:spcBef>
              <a:buClr>
                <a:schemeClr val="lt2"/>
              </a:buClr>
              <a:buSzPct val="100000"/>
              <a:buFont typeface="Arial"/>
              <a:buChar char="●"/>
            </a:pPr>
            <a:r>
              <a:rPr lang="en"/>
              <a:t>Ethnobotany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	*study of how people and plants interact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6" name="Shape 166"/>
          <p:cNvSpPr txBox="1">
            <a:spLocks noGrp="1"/>
          </p:cNvSpPr>
          <p:nvPr>
            <p:ph type="title"/>
          </p:nvPr>
        </p:nvSpPr>
        <p:spPr>
          <a:xfrm>
            <a:off x="854948" y="162403"/>
            <a:ext cx="7831799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Tropical Education Center</a:t>
            </a:r>
          </a:p>
        </p:txBody>
      </p:sp>
      <p:sp>
        <p:nvSpPr>
          <p:cNvPr id="167" name="Shape 167"/>
          <p:cNvSpPr txBox="1"/>
          <p:nvPr/>
        </p:nvSpPr>
        <p:spPr>
          <a:xfrm>
            <a:off x="854950" y="2872150"/>
            <a:ext cx="4564199" cy="220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457200" lvl="0" indent="-381000" rtl="0">
              <a:spcBef>
                <a:spcPts val="600"/>
              </a:spcBef>
              <a:buClr>
                <a:schemeClr val="lt2"/>
              </a:buClr>
              <a:buSzPct val="100000"/>
              <a:buFont typeface="Arial"/>
              <a:buChar char="●"/>
            </a:pPr>
            <a:r>
              <a:rPr lang="en" sz="2400">
                <a:solidFill>
                  <a:schemeClr val="lt2"/>
                </a:solidFill>
              </a:rPr>
              <a:t>Plants for medicinal properties </a:t>
            </a:r>
          </a:p>
          <a:p>
            <a:pPr lvl="0" rtl="0">
              <a:spcBef>
                <a:spcPts val="600"/>
              </a:spcBef>
              <a:buNone/>
            </a:pPr>
            <a:r>
              <a:rPr lang="en" sz="2400">
                <a:solidFill>
                  <a:schemeClr val="lt2"/>
                </a:solidFill>
              </a:rPr>
              <a:t>	*Hot lips: used to clean out woman’s reproductive tract and help with menstrual issues</a:t>
            </a:r>
          </a:p>
        </p:txBody>
      </p:sp>
      <p:pic>
        <p:nvPicPr>
          <p:cNvPr id="168" name="Shape 1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74849" y="3040674"/>
            <a:ext cx="2493802" cy="1870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26350" y="1184675"/>
            <a:ext cx="4201500" cy="3741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buClr>
                <a:schemeClr val="lt2"/>
              </a:buClr>
              <a:buSzPct val="100000"/>
              <a:buFont typeface="Arial"/>
              <a:buChar char="●"/>
            </a:pPr>
            <a:r>
              <a:rPr lang="en" sz="2400"/>
              <a:t>Gumbo Limbo: Also known as the tourist tree because the bark is red and peels. The bark is rubbed onto the rash from a black poisonwood tree.</a:t>
            </a:r>
          </a:p>
          <a:p>
            <a:pPr marL="457200" lvl="0" indent="-381000">
              <a:spcBef>
                <a:spcPts val="0"/>
              </a:spcBef>
              <a:buClr>
                <a:schemeClr val="lt2"/>
              </a:buClr>
              <a:buSzPct val="100000"/>
              <a:buFont typeface="Arial"/>
              <a:buChar char="●"/>
            </a:pPr>
            <a:r>
              <a:rPr lang="en" sz="2400"/>
              <a:t>Mahogany tree: National tree of belize. Illegal to harvest, though it is harvested illegally.</a:t>
            </a:r>
          </a:p>
        </p:txBody>
      </p:sp>
      <p:sp>
        <p:nvSpPr>
          <p:cNvPr id="174" name="Shape 174"/>
          <p:cNvSpPr txBox="1">
            <a:spLocks noGrp="1"/>
          </p:cNvSpPr>
          <p:nvPr>
            <p:ph type="title"/>
          </p:nvPr>
        </p:nvSpPr>
        <p:spPr>
          <a:xfrm>
            <a:off x="854948" y="162403"/>
            <a:ext cx="7831799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Ethnobotany at the TEC</a:t>
            </a:r>
          </a:p>
        </p:txBody>
      </p:sp>
      <p:pic>
        <p:nvPicPr>
          <p:cNvPr id="175" name="Shape 1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5511" y="1398824"/>
            <a:ext cx="1806403" cy="1354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Shape 1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76475" y="1698524"/>
            <a:ext cx="2089101" cy="2785554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Shape 177"/>
          <p:cNvSpPr txBox="1"/>
          <p:nvPr/>
        </p:nvSpPr>
        <p:spPr>
          <a:xfrm>
            <a:off x="5520975" y="2760775"/>
            <a:ext cx="1390800" cy="105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r">
              <a:spcBef>
                <a:spcPts val="0"/>
              </a:spcBef>
              <a:buNone/>
            </a:pPr>
            <a:r>
              <a:rPr lang="en" sz="1800">
                <a:solidFill>
                  <a:srgbClr val="E3BC6D"/>
                </a:solidFill>
              </a:rPr>
              <a:t>Gumbo Limbo Bark and Tree</a:t>
            </a:r>
          </a:p>
        </p:txBody>
      </p:sp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854948" y="1184672"/>
            <a:ext cx="7831799" cy="3741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Mutualism</a:t>
            </a:r>
          </a:p>
          <a:p>
            <a:pPr marL="457200" lvl="0" indent="-419100" rtl="0">
              <a:spcBef>
                <a:spcPts val="0"/>
              </a:spcBef>
              <a:buClr>
                <a:schemeClr val="lt2"/>
              </a:buClr>
              <a:buSzPct val="100000"/>
              <a:buFont typeface="Arial"/>
              <a:buChar char="●"/>
            </a:pPr>
            <a:r>
              <a:rPr lang="en"/>
              <a:t>Relationship between two living organisms where they both benefit</a:t>
            </a:r>
          </a:p>
          <a:p>
            <a:pPr marL="457200" lvl="0" indent="-419100" rtl="0">
              <a:spcBef>
                <a:spcPts val="0"/>
              </a:spcBef>
              <a:buClr>
                <a:schemeClr val="lt2"/>
              </a:buClr>
              <a:buSzPct val="100000"/>
              <a:buFont typeface="Arial"/>
              <a:buChar char="●"/>
            </a:pPr>
            <a:r>
              <a:rPr lang="en"/>
              <a:t>Lichens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	</a:t>
            </a:r>
            <a:r>
              <a:rPr lang="en" sz="2400"/>
              <a:t>*Relationship between fungus and algae: fungus traps water for the algae and the algae performs photosynthesis to feed the fungus</a:t>
            </a:r>
          </a:p>
        </p:txBody>
      </p:sp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854948" y="162403"/>
            <a:ext cx="7831799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Symbiosis</a:t>
            </a:r>
          </a:p>
        </p:txBody>
      </p:sp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854950" y="1019798"/>
            <a:ext cx="7831799" cy="2209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3600">
                <a:solidFill>
                  <a:srgbClr val="FED47D"/>
                </a:solidFill>
              </a:rPr>
              <a:t>Parasitism</a:t>
            </a:r>
          </a:p>
          <a:p>
            <a:pPr marL="457200" lvl="0" indent="-419100" rtl="0">
              <a:spcBef>
                <a:spcPts val="0"/>
              </a:spcBef>
              <a:buClr>
                <a:srgbClr val="FED47D"/>
              </a:buClr>
              <a:buSzPct val="100000"/>
              <a:buFont typeface="Arial"/>
              <a:buChar char="●"/>
            </a:pPr>
            <a:r>
              <a:rPr lang="en">
                <a:solidFill>
                  <a:srgbClr val="FED47D"/>
                </a:solidFill>
              </a:rPr>
              <a:t>Relationship with two living organisms where only one benefits</a:t>
            </a:r>
          </a:p>
          <a:p>
            <a:pPr>
              <a:spcBef>
                <a:spcPts val="0"/>
              </a:spcBef>
              <a:buNone/>
            </a:pPr>
            <a:endParaRPr sz="3600" b="1">
              <a:solidFill>
                <a:schemeClr val="accent1"/>
              </a:solidFill>
            </a:endParaRPr>
          </a:p>
        </p:txBody>
      </p:sp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54948" y="162403"/>
            <a:ext cx="7831799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Symbiosis</a:t>
            </a:r>
          </a:p>
        </p:txBody>
      </p:sp>
      <p:sp>
        <p:nvSpPr>
          <p:cNvPr id="190" name="Shape 190"/>
          <p:cNvSpPr txBox="1"/>
          <p:nvPr/>
        </p:nvSpPr>
        <p:spPr>
          <a:xfrm>
            <a:off x="778750" y="2351000"/>
            <a:ext cx="4556400" cy="300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457200" lvl="0" indent="-381000" rtl="0">
              <a:spcBef>
                <a:spcPts val="600"/>
              </a:spcBef>
              <a:buClr>
                <a:schemeClr val="lt2"/>
              </a:buClr>
              <a:buSzPct val="100000"/>
              <a:buFont typeface="Arial"/>
              <a:buChar char="●"/>
            </a:pPr>
            <a:r>
              <a:rPr lang="en" sz="2400">
                <a:solidFill>
                  <a:schemeClr val="lt2"/>
                </a:solidFill>
              </a:rPr>
              <a:t>Strangler fig</a:t>
            </a:r>
          </a:p>
          <a:p>
            <a:pPr lvl="0" rtl="0">
              <a:spcBef>
                <a:spcPts val="600"/>
              </a:spcBef>
              <a:buNone/>
            </a:pPr>
            <a:r>
              <a:rPr lang="en" sz="2400">
                <a:solidFill>
                  <a:schemeClr val="lt2"/>
                </a:solidFill>
              </a:rPr>
              <a:t>	*Seed drops onto a Cohune palm and sends roots down to the ground. Fig kills the palm, though the fig feeds multiple animals with its fruit</a:t>
            </a:r>
          </a:p>
        </p:txBody>
      </p:sp>
      <p:pic>
        <p:nvPicPr>
          <p:cNvPr id="191" name="Shape 1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6250" y="2413900"/>
            <a:ext cx="1927304" cy="2569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>
            <a:spLocks noGrp="1"/>
          </p:cNvSpPr>
          <p:nvPr>
            <p:ph type="body" idx="1"/>
          </p:nvPr>
        </p:nvSpPr>
        <p:spPr>
          <a:xfrm>
            <a:off x="854948" y="1413272"/>
            <a:ext cx="7831799" cy="3741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 sz="1100">
                <a:solidFill>
                  <a:srgbClr val="E3BC6D"/>
                </a:solidFill>
              </a:rPr>
              <a:t>Fermin, G. (2015, January 10). Community Baboon Sanctuary [Personal interview].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>
              <a:solidFill>
                <a:srgbClr val="E3BC6D"/>
              </a:solidFill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 sz="1100">
                <a:solidFill>
                  <a:srgbClr val="E3BC6D"/>
                </a:solidFill>
              </a:rPr>
              <a:t>Zookeeper. (2015, January 11). The Belize Zoo [Personal interview].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>
              <a:solidFill>
                <a:srgbClr val="E3BC6D"/>
              </a:solidFill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 sz="1100">
                <a:solidFill>
                  <a:srgbClr val="E3BC6D"/>
                </a:solidFill>
              </a:rPr>
              <a:t>O. (n.d.). Tropical Education Center [Personal interview].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>
              <a:solidFill>
                <a:srgbClr val="E3BC6D"/>
              </a:solidFill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 sz="1100">
                <a:solidFill>
                  <a:srgbClr val="E3BC6D"/>
                </a:solidFill>
              </a:rPr>
              <a:t>Chub, M. (n.d.). Ethnobotany [Personal interview].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>
              <a:solidFill>
                <a:srgbClr val="E3BC6D"/>
              </a:solidFill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 sz="1100">
                <a:solidFill>
                  <a:srgbClr val="E3BC6D"/>
                </a:solidFill>
              </a:rPr>
              <a:t>Lessman, Jeannine M., Dr. "Ethnobotany." Personal interview.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>
              <a:solidFill>
                <a:srgbClr val="E3BC6D"/>
              </a:solidFill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 sz="1100">
                <a:solidFill>
                  <a:srgbClr val="E3BC6D"/>
                </a:solidFill>
              </a:rPr>
              <a:t>Fact Sheets. (2012, September 10). Retrieved January 23, 2015, from http%3A%2F%2Fwww.eeo.ed.ac.uk%2Fsea-belize%2Feducation.html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>
              <a:solidFill>
                <a:srgbClr val="E3BC6D"/>
              </a:solidFill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 sz="1100">
                <a:solidFill>
                  <a:srgbClr val="E3BC6D"/>
                </a:solidFill>
              </a:rPr>
              <a:t>Gartner, H., &amp; Teul, M. (1998). Fire Ecology. </a:t>
            </a:r>
            <a:r>
              <a:rPr lang="en" sz="1100" i="1">
                <a:solidFill>
                  <a:srgbClr val="E3BC6D"/>
                </a:solidFill>
              </a:rPr>
              <a:t>Savanna Nature Trail</a:t>
            </a:r>
            <a:r>
              <a:rPr lang="en" sz="1100">
                <a:solidFill>
                  <a:srgbClr val="E3BC6D"/>
                </a:solidFill>
              </a:rPr>
              <a:t>. Belize: Belize Zoo &amp; Tropical Education Center.</a:t>
            </a:r>
          </a:p>
          <a:p>
            <a:pPr algn="ctr" rtl="0">
              <a:spcBef>
                <a:spcPts val="0"/>
              </a:spcBef>
              <a:buNone/>
            </a:pPr>
            <a:endParaRPr sz="1200">
              <a:solidFill>
                <a:srgbClr val="E3BC6D"/>
              </a:solidFill>
            </a:endParaRPr>
          </a:p>
          <a:p>
            <a:pPr algn="ctr">
              <a:spcBef>
                <a:spcPts val="0"/>
              </a:spcBef>
              <a:buNone/>
            </a:pPr>
            <a:r>
              <a:rPr lang="en" sz="1400" b="1">
                <a:solidFill>
                  <a:srgbClr val="E3BC6D"/>
                </a:solidFill>
              </a:rPr>
              <a:t>All photo credit goes to Christiana Bredbenner</a:t>
            </a:r>
          </a:p>
        </p:txBody>
      </p:sp>
      <p:sp>
        <p:nvSpPr>
          <p:cNvPr id="197" name="Shape 197"/>
          <p:cNvSpPr txBox="1">
            <a:spLocks noGrp="1"/>
          </p:cNvSpPr>
          <p:nvPr>
            <p:ph type="title"/>
          </p:nvPr>
        </p:nvSpPr>
        <p:spPr>
          <a:xfrm>
            <a:off x="854948" y="162403"/>
            <a:ext cx="7831799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Works Cited</a:t>
            </a:r>
          </a:p>
        </p:txBody>
      </p:sp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854948" y="1108472"/>
            <a:ext cx="7831799" cy="3741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Four defining characteristics</a:t>
            </a:r>
          </a:p>
          <a:p>
            <a:pPr marL="457200" lvl="0" indent="-419100" rtl="0">
              <a:spcBef>
                <a:spcPts val="0"/>
              </a:spcBef>
              <a:buClr>
                <a:schemeClr val="lt2"/>
              </a:buClr>
              <a:buSzPct val="100000"/>
              <a:buFont typeface="Arial"/>
              <a:buChar char="●"/>
            </a:pPr>
            <a:r>
              <a:rPr lang="en"/>
              <a:t>Either complete or almost complete ground cover of a grassy area with trees and shrubs, with full canopy or open grassland</a:t>
            </a:r>
          </a:p>
          <a:p>
            <a:pPr marL="457200" lvl="0" indent="-419100" rtl="0">
              <a:spcBef>
                <a:spcPts val="0"/>
              </a:spcBef>
              <a:buClr>
                <a:schemeClr val="lt2"/>
              </a:buClr>
              <a:buSzPct val="100000"/>
              <a:buFont typeface="Arial"/>
              <a:buChar char="●"/>
            </a:pPr>
            <a:r>
              <a:rPr lang="en"/>
              <a:t>Annual fires in the dry season</a:t>
            </a:r>
          </a:p>
          <a:p>
            <a:pPr marL="457200" lvl="0" indent="-419100" rtl="0">
              <a:spcBef>
                <a:spcPts val="0"/>
              </a:spcBef>
              <a:buClr>
                <a:schemeClr val="lt2"/>
              </a:buClr>
              <a:buSzPct val="100000"/>
              <a:buFont typeface="Arial"/>
              <a:buChar char="●"/>
            </a:pPr>
            <a:r>
              <a:rPr lang="en"/>
              <a:t>Nutrient- poor soil</a:t>
            </a:r>
          </a:p>
          <a:p>
            <a:pPr marL="457200" lvl="0" indent="-419100">
              <a:spcBef>
                <a:spcPts val="0"/>
              </a:spcBef>
              <a:buClr>
                <a:schemeClr val="lt2"/>
              </a:buClr>
              <a:buSzPct val="100000"/>
              <a:buFont typeface="Arial"/>
              <a:buChar char="●"/>
            </a:pPr>
            <a:r>
              <a:rPr lang="en"/>
              <a:t>Topographic variety</a:t>
            </a:r>
          </a:p>
        </p:txBody>
      </p:sp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854948" y="162403"/>
            <a:ext cx="7831799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Pine Savanna</a:t>
            </a:r>
          </a:p>
        </p:txBody>
      </p:sp>
      <p:pic>
        <p:nvPicPr>
          <p:cNvPr id="70" name="Shape 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62075" y="3329075"/>
            <a:ext cx="2222074" cy="16665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854948" y="1184672"/>
            <a:ext cx="7831799" cy="3741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chemeClr val="lt2"/>
              </a:buClr>
              <a:buSzPct val="100000"/>
              <a:buFont typeface="Arial"/>
              <a:buChar char="●"/>
            </a:pPr>
            <a:r>
              <a:rPr lang="en"/>
              <a:t>Occurs where soil is nutrient poor</a:t>
            </a:r>
          </a:p>
          <a:p>
            <a:pPr marL="457200" lvl="0" indent="-419100" rtl="0">
              <a:spcBef>
                <a:spcPts val="0"/>
              </a:spcBef>
              <a:buClr>
                <a:schemeClr val="lt2"/>
              </a:buClr>
              <a:buSzPct val="100000"/>
              <a:buFont typeface="Arial"/>
              <a:buChar char="●"/>
            </a:pPr>
            <a:r>
              <a:rPr lang="en"/>
              <a:t>Drains rapidly due to slopes</a:t>
            </a:r>
          </a:p>
          <a:p>
            <a:pPr marL="457200" lvl="0" indent="-419100" rtl="0">
              <a:spcBef>
                <a:spcPts val="0"/>
              </a:spcBef>
              <a:buClr>
                <a:schemeClr val="lt2"/>
              </a:buClr>
              <a:buSzPct val="100000"/>
              <a:buFont typeface="Arial"/>
              <a:buChar char="●"/>
            </a:pPr>
            <a:r>
              <a:rPr lang="en"/>
              <a:t>Fire and powerful storms hinder woody vegetation growth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Savannas prevail where forests cannot grow</a:t>
            </a:r>
          </a:p>
          <a:p>
            <a:pPr marL="457200" lvl="0" indent="-419100" rtl="0">
              <a:spcBef>
                <a:spcPts val="0"/>
              </a:spcBef>
              <a:buClr>
                <a:schemeClr val="lt2"/>
              </a:buClr>
              <a:buSzPct val="100000"/>
              <a:buFont typeface="Arial"/>
              <a:buChar char="●"/>
            </a:pPr>
            <a:r>
              <a:rPr lang="en"/>
              <a:t>Coarse soil texture</a:t>
            </a:r>
          </a:p>
          <a:p>
            <a:pPr marL="457200" lvl="0" indent="-419100">
              <a:spcBef>
                <a:spcPts val="0"/>
              </a:spcBef>
              <a:buClr>
                <a:schemeClr val="lt2"/>
              </a:buClr>
              <a:buSzPct val="100000"/>
              <a:buFont typeface="Arial"/>
              <a:buChar char="●"/>
            </a:pPr>
            <a:r>
              <a:rPr lang="en"/>
              <a:t>Poor seasonal drainage</a:t>
            </a:r>
          </a:p>
        </p:txBody>
      </p:sp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854948" y="162403"/>
            <a:ext cx="7831799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Upland Savannas</a:t>
            </a:r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854948" y="1184672"/>
            <a:ext cx="7831799" cy="3741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Under-represented in national protection</a:t>
            </a:r>
          </a:p>
          <a:p>
            <a:pPr marL="457200" lvl="0" indent="-419100" rtl="0">
              <a:spcBef>
                <a:spcPts val="0"/>
              </a:spcBef>
              <a:buClr>
                <a:schemeClr val="lt2"/>
              </a:buClr>
              <a:buSzPct val="100000"/>
              <a:buFont typeface="Arial"/>
              <a:buChar char="●"/>
            </a:pPr>
            <a:r>
              <a:rPr lang="en"/>
              <a:t>Little information on condition of pine savanna</a:t>
            </a:r>
          </a:p>
          <a:p>
            <a:pPr marL="457200" lvl="0" indent="-419100" rtl="0">
              <a:spcBef>
                <a:spcPts val="0"/>
              </a:spcBef>
              <a:buClr>
                <a:schemeClr val="lt2"/>
              </a:buClr>
              <a:buSzPct val="100000"/>
              <a:buFont typeface="Arial"/>
              <a:buChar char="●"/>
            </a:pPr>
            <a:r>
              <a:rPr lang="en"/>
              <a:t>Most recent map is inadequate</a:t>
            </a:r>
          </a:p>
          <a:p>
            <a:pPr marL="457200" lvl="0" indent="-419100">
              <a:spcBef>
                <a:spcPts val="0"/>
              </a:spcBef>
              <a:buClr>
                <a:schemeClr val="lt2"/>
              </a:buClr>
              <a:buSzPct val="100000"/>
              <a:buFont typeface="Arial"/>
              <a:buChar char="●"/>
            </a:pPr>
            <a:r>
              <a:rPr lang="en"/>
              <a:t>Few details for economic use or conservation</a:t>
            </a:r>
          </a:p>
        </p:txBody>
      </p:sp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>
            <a:off x="854948" y="162403"/>
            <a:ext cx="7831799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Upland Savannas Ctd.</a:t>
            </a:r>
          </a:p>
        </p:txBody>
      </p:sp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854948" y="1184672"/>
            <a:ext cx="7831799" cy="3741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Open Savanna</a:t>
            </a:r>
          </a:p>
          <a:p>
            <a:pPr marL="457200" lvl="0" indent="-419100" rtl="0">
              <a:spcBef>
                <a:spcPts val="0"/>
              </a:spcBef>
              <a:buClr>
                <a:schemeClr val="lt2"/>
              </a:buClr>
              <a:buSzPct val="100000"/>
              <a:buFont typeface="Arial"/>
              <a:buChar char="●"/>
            </a:pPr>
            <a:r>
              <a:rPr lang="en"/>
              <a:t>Mostly grass with few trees</a:t>
            </a:r>
          </a:p>
          <a:p>
            <a:pPr marL="457200" lvl="0" indent="-419100" rtl="0">
              <a:spcBef>
                <a:spcPts val="0"/>
              </a:spcBef>
              <a:buClr>
                <a:schemeClr val="lt2"/>
              </a:buClr>
              <a:buSzPct val="100000"/>
              <a:buFont typeface="Arial"/>
              <a:buChar char="●"/>
            </a:pPr>
            <a:r>
              <a:rPr lang="en"/>
              <a:t>Less than 10% canopy cover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Dense Tree Savanna</a:t>
            </a:r>
          </a:p>
          <a:p>
            <a:pPr marL="457200" lvl="0" indent="-419100" rtl="0">
              <a:spcBef>
                <a:spcPts val="0"/>
              </a:spcBef>
              <a:buClr>
                <a:schemeClr val="lt2"/>
              </a:buClr>
              <a:buSzPct val="100000"/>
              <a:buFont typeface="Arial"/>
              <a:buChar char="●"/>
            </a:pPr>
            <a:r>
              <a:rPr lang="en"/>
              <a:t>Primarily pine and oak tree’s</a:t>
            </a:r>
          </a:p>
          <a:p>
            <a:pPr marL="457200" lvl="0" indent="-419100" rtl="0">
              <a:spcBef>
                <a:spcPts val="0"/>
              </a:spcBef>
              <a:buClr>
                <a:schemeClr val="lt2"/>
              </a:buClr>
              <a:buSzPct val="100000"/>
              <a:buFont typeface="Arial"/>
              <a:buChar char="●"/>
            </a:pPr>
            <a:r>
              <a:rPr lang="en"/>
              <a:t>10-50% canopy cover</a:t>
            </a:r>
          </a:p>
          <a:p>
            <a:pPr marL="457200" lvl="0" indent="-419100" rtl="0">
              <a:spcBef>
                <a:spcPts val="0"/>
              </a:spcBef>
              <a:buClr>
                <a:schemeClr val="lt2"/>
              </a:buClr>
              <a:buSzPct val="100000"/>
              <a:buFont typeface="Arial"/>
              <a:buChar char="●"/>
            </a:pPr>
            <a:r>
              <a:rPr lang="en"/>
              <a:t>Underlayer of grass</a:t>
            </a:r>
          </a:p>
        </p:txBody>
      </p:sp>
      <p:sp>
        <p:nvSpPr>
          <p:cNvPr id="88" name="Shape 88"/>
          <p:cNvSpPr txBox="1">
            <a:spLocks noGrp="1"/>
          </p:cNvSpPr>
          <p:nvPr>
            <p:ph type="title"/>
          </p:nvPr>
        </p:nvSpPr>
        <p:spPr>
          <a:xfrm>
            <a:off x="854948" y="162403"/>
            <a:ext cx="7831799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3 distinct types of savanna</a:t>
            </a:r>
          </a:p>
        </p:txBody>
      </p:sp>
      <p:pic>
        <p:nvPicPr>
          <p:cNvPr id="89" name="Shape 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82150" y="1358524"/>
            <a:ext cx="2174105" cy="1630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Shape 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82150" y="3260850"/>
            <a:ext cx="2174105" cy="16305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618875" y="1341350"/>
            <a:ext cx="8573100" cy="1820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Seasonally waterlogged Savanna</a:t>
            </a:r>
          </a:p>
          <a:p>
            <a:pPr marL="457200" lvl="0" indent="-419100" rtl="0">
              <a:spcBef>
                <a:spcPts val="0"/>
              </a:spcBef>
              <a:buClr>
                <a:schemeClr val="lt2"/>
              </a:buClr>
              <a:buSzPct val="100000"/>
              <a:buFont typeface="Arial"/>
              <a:buChar char="●"/>
            </a:pPr>
            <a:r>
              <a:rPr lang="en"/>
              <a:t>Evenly spaced shrubs or trees</a:t>
            </a:r>
          </a:p>
          <a:p>
            <a:pPr marL="457200" lvl="0" indent="-419100" rtl="0">
              <a:spcBef>
                <a:spcPts val="0"/>
              </a:spcBef>
              <a:buClr>
                <a:schemeClr val="lt2"/>
              </a:buClr>
              <a:buSzPct val="100000"/>
              <a:buFont typeface="Arial"/>
              <a:buChar char="●"/>
            </a:pPr>
            <a:r>
              <a:rPr lang="en"/>
              <a:t>Greater amount of woody shrubbery and trees</a:t>
            </a:r>
          </a:p>
        </p:txBody>
      </p:sp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xfrm>
            <a:off x="854948" y="162403"/>
            <a:ext cx="7831799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Savanna Types Ctd.</a:t>
            </a:r>
          </a:p>
        </p:txBody>
      </p:sp>
      <p:sp>
        <p:nvSpPr>
          <p:cNvPr id="97" name="Shape 97"/>
          <p:cNvSpPr txBox="1"/>
          <p:nvPr/>
        </p:nvSpPr>
        <p:spPr>
          <a:xfrm>
            <a:off x="611225" y="2817800"/>
            <a:ext cx="5151600" cy="157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600"/>
              </a:spcBef>
              <a:buClr>
                <a:schemeClr val="lt2"/>
              </a:buClr>
              <a:buSzPct val="100000"/>
              <a:buFont typeface="Arial"/>
              <a:buChar char="●"/>
            </a:pPr>
            <a:r>
              <a:rPr lang="en" sz="3000">
                <a:solidFill>
                  <a:schemeClr val="lt2"/>
                </a:solidFill>
              </a:rPr>
              <a:t>Acts as transition between wetlands and savanna</a:t>
            </a:r>
          </a:p>
          <a:p>
            <a:pPr marL="457200" lvl="0" indent="-419100" rtl="0">
              <a:spcBef>
                <a:spcPts val="600"/>
              </a:spcBef>
              <a:buClr>
                <a:schemeClr val="lt2"/>
              </a:buClr>
              <a:buSzPct val="100000"/>
              <a:buFont typeface="Arial"/>
              <a:buChar char="●"/>
            </a:pPr>
            <a:r>
              <a:rPr lang="en" sz="3000">
                <a:solidFill>
                  <a:schemeClr val="lt2"/>
                </a:solidFill>
              </a:rPr>
              <a:t>Sedge prevails</a:t>
            </a:r>
          </a:p>
          <a:p>
            <a:pPr marL="457200" lvl="0" indent="-419100" rtl="0">
              <a:spcBef>
                <a:spcPts val="600"/>
              </a:spcBef>
              <a:buClr>
                <a:schemeClr val="lt2"/>
              </a:buClr>
              <a:buSzPct val="100000"/>
              <a:buFont typeface="Arial"/>
              <a:buChar char="●"/>
            </a:pPr>
            <a:r>
              <a:rPr lang="en" sz="3000">
                <a:solidFill>
                  <a:schemeClr val="lt2"/>
                </a:solidFill>
              </a:rPr>
              <a:t>Rarest type of savanna</a:t>
            </a:r>
          </a:p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98" name="Shape 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96550" y="3101299"/>
            <a:ext cx="1961998" cy="1471498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Shape 99"/>
          <p:cNvSpPr txBox="1"/>
          <p:nvPr/>
        </p:nvSpPr>
        <p:spPr>
          <a:xfrm>
            <a:off x="6538300" y="4568275"/>
            <a:ext cx="1678499" cy="303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1200">
                <a:solidFill>
                  <a:srgbClr val="E3BC6D"/>
                </a:solidFill>
              </a:rPr>
              <a:t>Dense Tree Savanna</a:t>
            </a:r>
          </a:p>
        </p:txBody>
      </p:sp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854948" y="1184672"/>
            <a:ext cx="7831799" cy="3741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buClr>
                <a:schemeClr val="lt2"/>
              </a:buClr>
              <a:buSzPct val="100000"/>
              <a:buFont typeface="Arial"/>
              <a:buChar char="●"/>
            </a:pPr>
            <a:r>
              <a:rPr lang="en" sz="2400"/>
              <a:t>Fire resistant trees- Pine, Calabash, Craboo, Palmetto</a:t>
            </a:r>
          </a:p>
          <a:p>
            <a:pPr marL="457200" lvl="0" indent="-381000" rtl="0">
              <a:spcBef>
                <a:spcPts val="0"/>
              </a:spcBef>
              <a:buClr>
                <a:schemeClr val="lt2"/>
              </a:buClr>
              <a:buSzPct val="100000"/>
              <a:buFont typeface="Arial"/>
              <a:buChar char="●"/>
            </a:pPr>
            <a:r>
              <a:rPr lang="en" sz="2400"/>
              <a:t>Fire can start because of embers, lightening, or glass bottles</a:t>
            </a:r>
          </a:p>
          <a:p>
            <a:pPr rtl="0">
              <a:spcBef>
                <a:spcPts val="0"/>
              </a:spcBef>
              <a:buNone/>
            </a:pPr>
            <a:r>
              <a:rPr lang="en" sz="2400"/>
              <a:t>	* glass bottles act as a magnifying glass</a:t>
            </a:r>
          </a:p>
          <a:p>
            <a:pPr marL="457200" lvl="0" indent="-381000" rtl="0">
              <a:spcBef>
                <a:spcPts val="0"/>
              </a:spcBef>
              <a:buClr>
                <a:schemeClr val="lt2"/>
              </a:buClr>
              <a:buSzPct val="100000"/>
              <a:buFont typeface="Arial"/>
              <a:buChar char="●"/>
            </a:pPr>
            <a:r>
              <a:rPr lang="en" sz="2400"/>
              <a:t>Savanna can take 2-3 years to fully recover</a:t>
            </a:r>
          </a:p>
          <a:p>
            <a:pPr marL="457200" lvl="0" indent="-381000" rtl="0">
              <a:spcBef>
                <a:spcPts val="0"/>
              </a:spcBef>
              <a:buClr>
                <a:schemeClr val="lt2"/>
              </a:buClr>
              <a:buSzPct val="100000"/>
              <a:buFont typeface="Arial"/>
              <a:buChar char="●"/>
            </a:pPr>
            <a:r>
              <a:rPr lang="en" sz="2400"/>
              <a:t>Fire kills competing plants</a:t>
            </a:r>
          </a:p>
          <a:p>
            <a:pPr marL="457200" lvl="0" indent="-381000">
              <a:spcBef>
                <a:spcPts val="0"/>
              </a:spcBef>
              <a:buClr>
                <a:schemeClr val="lt2"/>
              </a:buClr>
              <a:buSzPct val="100000"/>
              <a:buFont typeface="Arial"/>
              <a:buChar char="●"/>
            </a:pPr>
            <a:r>
              <a:rPr lang="en" sz="2400"/>
              <a:t>Plants grow back more quickly after a fire</a:t>
            </a:r>
          </a:p>
        </p:txBody>
      </p:sp>
      <p:sp>
        <p:nvSpPr>
          <p:cNvPr id="105" name="Shape 105"/>
          <p:cNvSpPr txBox="1">
            <a:spLocks noGrp="1"/>
          </p:cNvSpPr>
          <p:nvPr>
            <p:ph type="title"/>
          </p:nvPr>
        </p:nvSpPr>
        <p:spPr>
          <a:xfrm>
            <a:off x="854948" y="162403"/>
            <a:ext cx="7831799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Fire Ecology</a:t>
            </a:r>
          </a:p>
        </p:txBody>
      </p:sp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854948" y="1184672"/>
            <a:ext cx="7831799" cy="3741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Baboon Sanctuary</a:t>
            </a:r>
          </a:p>
          <a:p>
            <a:pPr marL="457200" lvl="0" indent="-419100" rtl="0">
              <a:spcBef>
                <a:spcPts val="0"/>
              </a:spcBef>
              <a:buClr>
                <a:schemeClr val="lt2"/>
              </a:buClr>
              <a:buSzPct val="100000"/>
              <a:buFont typeface="Arial"/>
              <a:buChar char="●"/>
            </a:pPr>
            <a:r>
              <a:rPr lang="en"/>
              <a:t>Geraldine and the howler monkeys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	*She fed them but warned us not to pet them</a:t>
            </a:r>
          </a:p>
          <a:p>
            <a:pPr marL="0" indent="0" rtl="0">
              <a:spcBef>
                <a:spcPts val="0"/>
              </a:spcBef>
              <a:buNone/>
            </a:pPr>
            <a:r>
              <a:rPr lang="en"/>
              <a:t>	* “They are not dumb animals, they aren’t pets.”</a:t>
            </a:r>
          </a:p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title"/>
          </p:nvPr>
        </p:nvSpPr>
        <p:spPr>
          <a:xfrm>
            <a:off x="854948" y="249753"/>
            <a:ext cx="7831799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Activities in the Vicinity of T.E.C</a:t>
            </a:r>
          </a:p>
        </p:txBody>
      </p:sp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xfrm>
            <a:off x="854948" y="162403"/>
            <a:ext cx="7831799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The Baboon Sanctuary</a:t>
            </a:r>
          </a:p>
        </p:txBody>
      </p:sp>
      <p:pic>
        <p:nvPicPr>
          <p:cNvPr id="117" name="Shape 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4949" y="2861507"/>
            <a:ext cx="2829496" cy="2122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Shape 1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46274" y="2879499"/>
            <a:ext cx="2781552" cy="2086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Shape 1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43787" y="1326849"/>
            <a:ext cx="2143153" cy="2857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trek">
  <a:themeElements>
    <a:clrScheme name="Custom 129">
      <a:dk1>
        <a:srgbClr val="000000"/>
      </a:dk1>
      <a:lt1>
        <a:srgbClr val="FFFFFF"/>
      </a:lt1>
      <a:dk2>
        <a:srgbClr val="5956A7"/>
      </a:dk2>
      <a:lt2>
        <a:srgbClr val="FED47D"/>
      </a:lt2>
      <a:accent1>
        <a:srgbClr val="FF7500"/>
      </a:accent1>
      <a:accent2>
        <a:srgbClr val="8B87FF"/>
      </a:accent2>
      <a:accent3>
        <a:srgbClr val="BF8AC9"/>
      </a:accent3>
      <a:accent4>
        <a:srgbClr val="A14141"/>
      </a:accent4>
      <a:accent5>
        <a:srgbClr val="E06163"/>
      </a:accent5>
      <a:accent6>
        <a:srgbClr val="BB8107"/>
      </a:accent6>
      <a:hlink>
        <a:srgbClr val="FF7500"/>
      </a:hlink>
      <a:folHlink>
        <a:srgbClr val="A7A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581</Words>
  <Application>Microsoft Office PowerPoint</Application>
  <PresentationFormat>On-screen Show (16:9)</PresentationFormat>
  <Paragraphs>111</Paragraphs>
  <Slides>19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trek</vt:lpstr>
      <vt:lpstr>Pine Savannas  Tropical Ecology of Belize Bio-270 J-term 2015</vt:lpstr>
      <vt:lpstr>Pine Savanna</vt:lpstr>
      <vt:lpstr>Upland Savannas</vt:lpstr>
      <vt:lpstr>Upland Savannas Ctd.</vt:lpstr>
      <vt:lpstr>3 distinct types of savanna</vt:lpstr>
      <vt:lpstr>Savanna Types Ctd.</vt:lpstr>
      <vt:lpstr>Fire Ecology</vt:lpstr>
      <vt:lpstr>Activities in the Vicinity of T.E.C</vt:lpstr>
      <vt:lpstr>The Baboon Sanctuary</vt:lpstr>
      <vt:lpstr>The Baboon Sanctuary</vt:lpstr>
      <vt:lpstr>The Baboon Sanctuary</vt:lpstr>
      <vt:lpstr>The Belize Zoo</vt:lpstr>
      <vt:lpstr>The Belize Zoo</vt:lpstr>
      <vt:lpstr>The Belize Zoo</vt:lpstr>
      <vt:lpstr>Tropical Education Center</vt:lpstr>
      <vt:lpstr>Ethnobotany at the TEC</vt:lpstr>
      <vt:lpstr>Symbiosis</vt:lpstr>
      <vt:lpstr>Symbiosis</vt:lpstr>
      <vt:lpstr>Works Cited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Pine Savannas  Tropical Ecology of Belize Bio-270 J-term 2015</dc:title>
  <dc:creator>LEN-COF-01</dc:creator>
  <cp:lastModifiedBy>Christine Mayer</cp:lastModifiedBy>
  <cp:revision>1</cp:revision>
  <dcterms:modified xsi:type="dcterms:W3CDTF">2015-01-27T17:41:40Z</dcterms:modified>
</cp:coreProperties>
</file>